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0" r:id="rId2"/>
    <p:sldId id="257" r:id="rId3"/>
    <p:sldId id="271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2796" autoAdjust="0"/>
  </p:normalViewPr>
  <p:slideViewPr>
    <p:cSldViewPr>
      <p:cViewPr varScale="1">
        <p:scale>
          <a:sx n="108" d="100"/>
          <a:sy n="108" d="100"/>
        </p:scale>
        <p:origin x="204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616848374722401"/>
          <c:y val="5.5000184836050403E-2"/>
          <c:w val="0.68714953899993303"/>
          <c:h val="0.7020099072123030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Deaths!$X$7</c:f>
              <c:strCache>
                <c:ptCount val="1"/>
                <c:pt idx="0">
                  <c:v>Fentanyl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Deaths!$V$8:$W$11</c:f>
              <c:multiLvlStrCache>
                <c:ptCount val="4"/>
                <c:lvl>
                  <c:pt idx="0">
                    <c:v>First Nations</c:v>
                  </c:pt>
                  <c:pt idx="1">
                    <c:v>First Nations</c:v>
                  </c:pt>
                  <c:pt idx="2">
                    <c:v>Non-First Nations</c:v>
                  </c:pt>
                  <c:pt idx="3">
                    <c:v>Non-First Nations</c:v>
                  </c:pt>
                </c:lvl>
                <c:lvl>
                  <c:pt idx="0">
                    <c:v>2016</c:v>
                  </c:pt>
                  <c:pt idx="1">
                    <c:v>2017</c:v>
                  </c:pt>
                  <c:pt idx="2">
                    <c:v>2016</c:v>
                  </c:pt>
                  <c:pt idx="3">
                    <c:v>2017</c:v>
                  </c:pt>
                </c:lvl>
              </c:multiLvlStrCache>
            </c:multiLvlStrRef>
          </c:cat>
          <c:val>
            <c:numRef>
              <c:f>Deaths!$X$8:$X$11</c:f>
              <c:numCache>
                <c:formatCode>0%</c:formatCode>
                <c:ptCount val="4"/>
                <c:pt idx="0">
                  <c:v>0.47887323943662002</c:v>
                </c:pt>
                <c:pt idx="1">
                  <c:v>0.625</c:v>
                </c:pt>
                <c:pt idx="2">
                  <c:v>0.65235173824130899</c:v>
                </c:pt>
                <c:pt idx="3">
                  <c:v>0.81599999999999995</c:v>
                </c:pt>
              </c:numCache>
            </c:numRef>
          </c:val>
        </c:ser>
        <c:ser>
          <c:idx val="1"/>
          <c:order val="1"/>
          <c:tx>
            <c:strRef>
              <c:f>Deaths!$Y$7</c:f>
              <c:strCache>
                <c:ptCount val="1"/>
                <c:pt idx="0">
                  <c:v>Non-Fentanyl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Deaths!$V$8:$W$11</c:f>
              <c:multiLvlStrCache>
                <c:ptCount val="4"/>
                <c:lvl>
                  <c:pt idx="0">
                    <c:v>First Nations</c:v>
                  </c:pt>
                  <c:pt idx="1">
                    <c:v>First Nations</c:v>
                  </c:pt>
                  <c:pt idx="2">
                    <c:v>Non-First Nations</c:v>
                  </c:pt>
                  <c:pt idx="3">
                    <c:v>Non-First Nations</c:v>
                  </c:pt>
                </c:lvl>
                <c:lvl>
                  <c:pt idx="0">
                    <c:v>2016</c:v>
                  </c:pt>
                  <c:pt idx="1">
                    <c:v>2017</c:v>
                  </c:pt>
                  <c:pt idx="2">
                    <c:v>2016</c:v>
                  </c:pt>
                  <c:pt idx="3">
                    <c:v>2017</c:v>
                  </c:pt>
                </c:lvl>
              </c:multiLvlStrCache>
            </c:multiLvlStrRef>
          </c:cat>
          <c:val>
            <c:numRef>
              <c:f>Deaths!$Y$8:$Y$11</c:f>
              <c:numCache>
                <c:formatCode>0%</c:formatCode>
                <c:ptCount val="4"/>
                <c:pt idx="0">
                  <c:v>0.52112676056338003</c:v>
                </c:pt>
                <c:pt idx="1">
                  <c:v>0.375</c:v>
                </c:pt>
                <c:pt idx="2">
                  <c:v>0.34764826175869101</c:v>
                </c:pt>
                <c:pt idx="3">
                  <c:v>0.184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436256"/>
        <c:axId val="387432336"/>
      </c:barChart>
      <c:catAx>
        <c:axId val="38743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7432336"/>
        <c:crosses val="autoZero"/>
        <c:auto val="1"/>
        <c:lblAlgn val="ctr"/>
        <c:lblOffset val="100"/>
        <c:noMultiLvlLbl val="0"/>
      </c:catAx>
      <c:valAx>
        <c:axId val="3874323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/>
                  <a:t>Proportion of opioid deaths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387436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26674069587399"/>
          <c:y val="8.5466341355217898E-2"/>
          <c:w val="0.19591274648361301"/>
          <c:h val="0.3454992421721930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006814052089599"/>
          <c:y val="4.4105663262680402E-2"/>
          <c:w val="0.59193482064741898"/>
          <c:h val="0.83309419655876404"/>
        </c:manualLayout>
      </c:layout>
      <c:barChart>
        <c:barDir val="bar"/>
        <c:grouping val="stacked"/>
        <c:varyColors val="0"/>
        <c:ser>
          <c:idx val="2"/>
          <c:order val="2"/>
          <c:tx>
            <c:strRef>
              <c:f>PIN!$M$1</c:f>
              <c:strCache>
                <c:ptCount val="1"/>
              </c:strCache>
            </c:strRef>
          </c:tx>
          <c:spPr>
            <a:noFill/>
            <a:ln>
              <a:noFill/>
            </a:ln>
          </c:spPr>
          <c:invertIfNegative val="0"/>
          <c:cat>
            <c:strRef>
              <c:f>'Drug breakdown'!$L$30:$L$41</c:f>
              <c:strCache>
                <c:ptCount val="12"/>
                <c:pt idx="0">
                  <c:v>CODEINE</c:v>
                </c:pt>
                <c:pt idx="1">
                  <c:v>FENTANYL</c:v>
                </c:pt>
                <c:pt idx="2">
                  <c:v>COCAINE</c:v>
                </c:pt>
                <c:pt idx="3">
                  <c:v>METHAMPHETAMINE</c:v>
                </c:pt>
                <c:pt idx="4">
                  <c:v>HYDROMORPHONE</c:v>
                </c:pt>
                <c:pt idx="5">
                  <c:v>MORPHINE</c:v>
                </c:pt>
                <c:pt idx="6">
                  <c:v>OXYCODONE</c:v>
                </c:pt>
                <c:pt idx="7">
                  <c:v>TRAMADOL</c:v>
                </c:pt>
                <c:pt idx="8">
                  <c:v>BENZODIAZIPINES</c:v>
                </c:pt>
                <c:pt idx="9">
                  <c:v>HEROIN</c:v>
                </c:pt>
                <c:pt idx="10">
                  <c:v>ALCOHOL</c:v>
                </c:pt>
                <c:pt idx="11">
                  <c:v>ANY OPIOID</c:v>
                </c:pt>
              </c:strCache>
            </c:strRef>
          </c:cat>
          <c:val>
            <c:numRef>
              <c:f>'Drug breakdown'!$O$30:$O$41</c:f>
              <c:numCache>
                <c:formatCode>0.00%</c:formatCode>
                <c:ptCount val="12"/>
                <c:pt idx="0">
                  <c:v>0.05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431552"/>
        <c:axId val="387429592"/>
      </c:barChart>
      <c:scatterChart>
        <c:scatterStyle val="lineMarker"/>
        <c:varyColors val="0"/>
        <c:ser>
          <c:idx val="0"/>
          <c:order val="0"/>
          <c:tx>
            <c:strRef>
              <c:f>'Drug breakdown'!$M$29</c:f>
              <c:strCache>
                <c:ptCount val="1"/>
                <c:pt idx="0">
                  <c:v>Non-First Nations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9"/>
            <c:spPr>
              <a:solidFill>
                <a:schemeClr val="accent1"/>
              </a:solidFill>
            </c:spPr>
          </c:marke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xVal>
            <c:numRef>
              <c:f>'Drug breakdown'!$M$30:$M$41</c:f>
              <c:numCache>
                <c:formatCode>0.00%</c:formatCode>
                <c:ptCount val="12"/>
                <c:pt idx="0">
                  <c:v>0.216740576496674</c:v>
                </c:pt>
                <c:pt idx="1">
                  <c:v>1.1216350496838301</c:v>
                </c:pt>
                <c:pt idx="2">
                  <c:v>0.12053318207600699</c:v>
                </c:pt>
                <c:pt idx="3">
                  <c:v>1.58760162601626</c:v>
                </c:pt>
                <c:pt idx="4">
                  <c:v>0.18970189701897</c:v>
                </c:pt>
                <c:pt idx="5">
                  <c:v>-0.17636022514071301</c:v>
                </c:pt>
                <c:pt idx="6">
                  <c:v>0.33841463414634199</c:v>
                </c:pt>
                <c:pt idx="7">
                  <c:v>0.11534552845528501</c:v>
                </c:pt>
                <c:pt idx="8">
                  <c:v>0.78455284552845495</c:v>
                </c:pt>
                <c:pt idx="9">
                  <c:v>1.7818029650884739</c:v>
                </c:pt>
                <c:pt idx="10">
                  <c:v>0.156654622101776</c:v>
                </c:pt>
                <c:pt idx="11">
                  <c:v>0.58626919602529404</c:v>
                </c:pt>
              </c:numCache>
            </c:numRef>
          </c:xVal>
          <c:yVal>
            <c:numRef>
              <c:f>'Drug breakdown'!$K$30:$K$41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 formatCode="0">
                  <c:v>9</c:v>
                </c:pt>
                <c:pt idx="9">
                  <c:v>10</c:v>
                </c:pt>
                <c:pt idx="10" formatCode="0">
                  <c:v>11</c:v>
                </c:pt>
                <c:pt idx="11" formatCode="0">
                  <c:v>12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'Drug breakdown'!$N$29</c:f>
              <c:strCache>
                <c:ptCount val="1"/>
                <c:pt idx="0">
                  <c:v>First Nations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chemeClr val="accent3"/>
              </a:solidFill>
            </c:spPr>
          </c:marker>
          <c:dPt>
            <c:idx val="0"/>
            <c:marker>
              <c:spPr>
                <a:solidFill>
                  <a:schemeClr val="accent3"/>
                </a:solidFill>
                <a:ln>
                  <a:solidFill>
                    <a:schemeClr val="accent2"/>
                  </a:solidFill>
                </a:ln>
              </c:spPr>
            </c:marker>
            <c:bubble3D val="0"/>
            <c:spPr>
              <a:ln w="28575">
                <a:solidFill>
                  <a:schemeClr val="accent2"/>
                </a:solidFill>
              </a:ln>
            </c:spPr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xVal>
            <c:numRef>
              <c:f>'Drug breakdown'!$N$30:$N$41</c:f>
              <c:numCache>
                <c:formatCode>0.00%</c:formatCode>
                <c:ptCount val="12"/>
                <c:pt idx="0">
                  <c:v>1.193548387096774</c:v>
                </c:pt>
                <c:pt idx="1">
                  <c:v>1.350230414746544</c:v>
                </c:pt>
                <c:pt idx="2">
                  <c:v>-0.12258064516129</c:v>
                </c:pt>
                <c:pt idx="3">
                  <c:v>1.010752688172043</c:v>
                </c:pt>
                <c:pt idx="4">
                  <c:v>5.5806451612903221</c:v>
                </c:pt>
                <c:pt idx="5">
                  <c:v>0.27956989247311798</c:v>
                </c:pt>
                <c:pt idx="6">
                  <c:v>0.37096774193548399</c:v>
                </c:pt>
                <c:pt idx="7">
                  <c:v>-1</c:v>
                </c:pt>
                <c:pt idx="8">
                  <c:v>1.879032258064516</c:v>
                </c:pt>
                <c:pt idx="9">
                  <c:v>-1</c:v>
                </c:pt>
                <c:pt idx="10">
                  <c:v>-0.12258064516129</c:v>
                </c:pt>
                <c:pt idx="11">
                  <c:v>0.91050988553589995</c:v>
                </c:pt>
              </c:numCache>
            </c:numRef>
          </c:xVal>
          <c:yVal>
            <c:numRef>
              <c:f>'Drug breakdown'!$K$30:$K$41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 formatCode="0">
                  <c:v>9</c:v>
                </c:pt>
                <c:pt idx="9">
                  <c:v>10</c:v>
                </c:pt>
                <c:pt idx="10" formatCode="0">
                  <c:v>11</c:v>
                </c:pt>
                <c:pt idx="11" formatCode="0">
                  <c:v>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7432728"/>
        <c:axId val="387433120"/>
      </c:scatterChart>
      <c:catAx>
        <c:axId val="38743155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387429592"/>
        <c:crossesAt val="-100"/>
        <c:auto val="1"/>
        <c:lblAlgn val="ctr"/>
        <c:lblOffset val="100"/>
        <c:noMultiLvlLbl val="0"/>
      </c:catAx>
      <c:valAx>
        <c:axId val="387429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 change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crossAx val="387431552"/>
        <c:crosses val="autoZero"/>
        <c:crossBetween val="between"/>
        <c:majorUnit val="1"/>
      </c:valAx>
      <c:valAx>
        <c:axId val="387432728"/>
        <c:scaling>
          <c:orientation val="minMax"/>
        </c:scaling>
        <c:delete val="1"/>
        <c:axPos val="t"/>
        <c:numFmt formatCode="0.00%" sourceLinked="1"/>
        <c:majorTickMark val="out"/>
        <c:minorTickMark val="none"/>
        <c:tickLblPos val="nextTo"/>
        <c:crossAx val="387433120"/>
        <c:crossesAt val="-1"/>
        <c:crossBetween val="midCat"/>
      </c:valAx>
      <c:valAx>
        <c:axId val="387433120"/>
        <c:scaling>
          <c:orientation val="minMax"/>
        </c:scaling>
        <c:delete val="1"/>
        <c:axPos val="r"/>
        <c:majorGridlines>
          <c:spPr>
            <a:ln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387432728"/>
        <c:crosses val="max"/>
        <c:crossBetween val="midCat"/>
        <c:majorUnit val="1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5255734982279696"/>
          <c:y val="0.25017424905220198"/>
          <c:w val="0.136143215148954"/>
          <c:h val="0.3298981724506659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47563311342798"/>
          <c:y val="3.8696289724347799E-2"/>
          <c:w val="0.54065262112506196"/>
          <c:h val="0.79608886389201305"/>
        </c:manualLayout>
      </c:layout>
      <c:barChart>
        <c:barDir val="bar"/>
        <c:grouping val="stacked"/>
        <c:varyColors val="0"/>
        <c:ser>
          <c:idx val="2"/>
          <c:order val="2"/>
          <c:tx>
            <c:strRef>
              <c:f>PIN!$M$1</c:f>
              <c:strCache>
                <c:ptCount val="1"/>
              </c:strCache>
            </c:strRef>
          </c:tx>
          <c:spPr>
            <a:noFill/>
            <a:ln>
              <a:noFill/>
            </a:ln>
          </c:spPr>
          <c:invertIfNegative val="0"/>
          <c:cat>
            <c:strRef>
              <c:f>PIN!$J$11:$J$12</c:f>
              <c:strCache>
                <c:ptCount val="2"/>
                <c:pt idx="0">
                  <c:v>Methadone</c:v>
                </c:pt>
                <c:pt idx="1">
                  <c:v>Buprinorphine/Naloxone</c:v>
                </c:pt>
              </c:strCache>
            </c:strRef>
          </c:cat>
          <c:val>
            <c:numRef>
              <c:f>PIN!$M$11:$M$12</c:f>
              <c:numCache>
                <c:formatCode>0.00%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429984"/>
        <c:axId val="387434296"/>
      </c:barChart>
      <c:scatterChart>
        <c:scatterStyle val="lineMarker"/>
        <c:varyColors val="0"/>
        <c:ser>
          <c:idx val="0"/>
          <c:order val="0"/>
          <c:tx>
            <c:strRef>
              <c:f>PIN!$K$1</c:f>
              <c:strCache>
                <c:ptCount val="1"/>
                <c:pt idx="0">
                  <c:v>Non-First Nations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9"/>
            <c:spPr>
              <a:solidFill>
                <a:schemeClr val="accent1"/>
              </a:solidFill>
            </c:spPr>
          </c:marke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xVal>
            <c:numRef>
              <c:f>PIN!$K$11:$K$12</c:f>
              <c:numCache>
                <c:formatCode>0.00%</c:formatCode>
                <c:ptCount val="2"/>
                <c:pt idx="0">
                  <c:v>1.89965976270088</c:v>
                </c:pt>
                <c:pt idx="1">
                  <c:v>5.3235062372406086</c:v>
                </c:pt>
              </c:numCache>
            </c:numRef>
          </c:xVal>
          <c:yVal>
            <c:numRef>
              <c:f>PIN!$I$11:$I$12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PIN!$L$1</c:f>
              <c:strCache>
                <c:ptCount val="1"/>
                <c:pt idx="0">
                  <c:v>First Nations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chemeClr val="accent3"/>
              </a:solidFill>
            </c:spPr>
          </c:marker>
          <c:dPt>
            <c:idx val="0"/>
            <c:marker>
              <c:spPr>
                <a:solidFill>
                  <a:schemeClr val="accent3"/>
                </a:solidFill>
                <a:ln>
                  <a:solidFill>
                    <a:schemeClr val="accent2"/>
                  </a:solidFill>
                </a:ln>
              </c:spPr>
            </c:marker>
            <c:bubble3D val="0"/>
            <c:spPr>
              <a:ln w="28575">
                <a:solidFill>
                  <a:schemeClr val="accent2"/>
                </a:solidFill>
              </a:ln>
            </c:spPr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xVal>
            <c:numRef>
              <c:f>PIN!$L$11:$L$12</c:f>
              <c:numCache>
                <c:formatCode>0.00%</c:formatCode>
                <c:ptCount val="2"/>
                <c:pt idx="0">
                  <c:v>1.5936338141027959</c:v>
                </c:pt>
                <c:pt idx="1">
                  <c:v>36.530782962354579</c:v>
                </c:pt>
              </c:numCache>
            </c:numRef>
          </c:xVal>
          <c:yVal>
            <c:numRef>
              <c:f>PIN!$I$11:$I$12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7436648"/>
        <c:axId val="387430768"/>
      </c:scatterChart>
      <c:catAx>
        <c:axId val="38742998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387434296"/>
        <c:crossesAt val="-100"/>
        <c:auto val="1"/>
        <c:lblAlgn val="ctr"/>
        <c:lblOffset val="100"/>
        <c:noMultiLvlLbl val="0"/>
      </c:catAx>
      <c:valAx>
        <c:axId val="387434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Percentage difference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crossAx val="387429984"/>
        <c:crosses val="autoZero"/>
        <c:crossBetween val="between"/>
        <c:majorUnit val="5"/>
      </c:valAx>
      <c:valAx>
        <c:axId val="387436648"/>
        <c:scaling>
          <c:orientation val="minMax"/>
        </c:scaling>
        <c:delete val="1"/>
        <c:axPos val="t"/>
        <c:numFmt formatCode="0.00%" sourceLinked="1"/>
        <c:majorTickMark val="out"/>
        <c:minorTickMark val="none"/>
        <c:tickLblPos val="nextTo"/>
        <c:crossAx val="387430768"/>
        <c:crossesAt val="-1"/>
        <c:crossBetween val="midCat"/>
      </c:valAx>
      <c:valAx>
        <c:axId val="387430768"/>
        <c:scaling>
          <c:orientation val="minMax"/>
          <c:max val="3"/>
          <c:min val="0"/>
        </c:scaling>
        <c:delete val="1"/>
        <c:axPos val="r"/>
        <c:majorGridlines>
          <c:spPr>
            <a:ln>
              <a:solidFill>
                <a:srgbClr val="FF6DD2"/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crossAx val="387436648"/>
        <c:crosses val="max"/>
        <c:crossBetween val="midCat"/>
        <c:majorUnit val="1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0790735617507303"/>
          <c:y val="2.54567189002365E-2"/>
          <c:w val="0.17804426473717799"/>
          <c:h val="0.25959838353539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074975825390201"/>
          <c:y val="5.4236293379994201E-2"/>
          <c:w val="0.81673452824975801"/>
          <c:h val="0.72665828229804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'ED visits'!$A$27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multiLvlStrRef>
              <c:f>'ED visits'!$B$25:$K$26</c:f>
              <c:multiLvlStrCache>
                <c:ptCount val="10"/>
                <c:lvl>
                  <c:pt idx="0">
                    <c:v>FN</c:v>
                  </c:pt>
                  <c:pt idx="1">
                    <c:v>Non-FN</c:v>
                  </c:pt>
                  <c:pt idx="2">
                    <c:v>FN</c:v>
                  </c:pt>
                  <c:pt idx="3">
                    <c:v>Non-FN</c:v>
                  </c:pt>
                  <c:pt idx="4">
                    <c:v>FN</c:v>
                  </c:pt>
                  <c:pt idx="5">
                    <c:v>Non-FN</c:v>
                  </c:pt>
                  <c:pt idx="6">
                    <c:v>FN</c:v>
                  </c:pt>
                  <c:pt idx="7">
                    <c:v>Non-FN</c:v>
                  </c:pt>
                  <c:pt idx="8">
                    <c:v>FN</c:v>
                  </c:pt>
                  <c:pt idx="9">
                    <c:v>Non-FN</c:v>
                  </c:pt>
                </c:lvl>
                <c:lvl>
                  <c:pt idx="0">
                    <c:v>South</c:v>
                  </c:pt>
                  <c:pt idx="2">
                    <c:v>Calgary</c:v>
                  </c:pt>
                  <c:pt idx="4">
                    <c:v>Central</c:v>
                  </c:pt>
                  <c:pt idx="6">
                    <c:v>Edmonton</c:v>
                  </c:pt>
                  <c:pt idx="8">
                    <c:v>North</c:v>
                  </c:pt>
                </c:lvl>
              </c:multiLvlStrCache>
            </c:multiLvlStrRef>
          </c:cat>
          <c:val>
            <c:numRef>
              <c:f>'ED visits'!$B$27:$K$27</c:f>
              <c:numCache>
                <c:formatCode>#,##0</c:formatCode>
                <c:ptCount val="10"/>
                <c:pt idx="0">
                  <c:v>907.29783037475352</c:v>
                </c:pt>
                <c:pt idx="1">
                  <c:v>113.7974052777964</c:v>
                </c:pt>
                <c:pt idx="2">
                  <c:v>474.23867755157329</c:v>
                </c:pt>
                <c:pt idx="3">
                  <c:v>93.004896453668508</c:v>
                </c:pt>
                <c:pt idx="4">
                  <c:v>350.35515454021879</c:v>
                </c:pt>
                <c:pt idx="5">
                  <c:v>130.54481890520259</c:v>
                </c:pt>
                <c:pt idx="6">
                  <c:v>535.70186220171161</c:v>
                </c:pt>
                <c:pt idx="7">
                  <c:v>114.1334602725306</c:v>
                </c:pt>
                <c:pt idx="8">
                  <c:v>503.97877984084869</c:v>
                </c:pt>
                <c:pt idx="9">
                  <c:v>123.88579044061581</c:v>
                </c:pt>
              </c:numCache>
            </c:numRef>
          </c:val>
        </c:ser>
        <c:ser>
          <c:idx val="1"/>
          <c:order val="1"/>
          <c:tx>
            <c:strRef>
              <c:f>'ED visits'!$A$28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multiLvlStrRef>
              <c:f>'ED visits'!$B$25:$K$26</c:f>
              <c:multiLvlStrCache>
                <c:ptCount val="10"/>
                <c:lvl>
                  <c:pt idx="0">
                    <c:v>FN</c:v>
                  </c:pt>
                  <c:pt idx="1">
                    <c:v>Non-FN</c:v>
                  </c:pt>
                  <c:pt idx="2">
                    <c:v>FN</c:v>
                  </c:pt>
                  <c:pt idx="3">
                    <c:v>Non-FN</c:v>
                  </c:pt>
                  <c:pt idx="4">
                    <c:v>FN</c:v>
                  </c:pt>
                  <c:pt idx="5">
                    <c:v>Non-FN</c:v>
                  </c:pt>
                  <c:pt idx="6">
                    <c:v>FN</c:v>
                  </c:pt>
                  <c:pt idx="7">
                    <c:v>Non-FN</c:v>
                  </c:pt>
                  <c:pt idx="8">
                    <c:v>FN</c:v>
                  </c:pt>
                  <c:pt idx="9">
                    <c:v>Non-FN</c:v>
                  </c:pt>
                </c:lvl>
                <c:lvl>
                  <c:pt idx="0">
                    <c:v>South</c:v>
                  </c:pt>
                  <c:pt idx="2">
                    <c:v>Calgary</c:v>
                  </c:pt>
                  <c:pt idx="4">
                    <c:v>Central</c:v>
                  </c:pt>
                  <c:pt idx="6">
                    <c:v>Edmonton</c:v>
                  </c:pt>
                  <c:pt idx="8">
                    <c:v>North</c:v>
                  </c:pt>
                </c:lvl>
              </c:multiLvlStrCache>
            </c:multiLvlStrRef>
          </c:cat>
          <c:val>
            <c:numRef>
              <c:f>'ED visits'!$B$28:$K$28</c:f>
              <c:numCache>
                <c:formatCode>#,##0</c:formatCode>
                <c:ptCount val="10"/>
                <c:pt idx="0">
                  <c:v>2103.6024191427809</c:v>
                </c:pt>
                <c:pt idx="1">
                  <c:v>133.16971818219849</c:v>
                </c:pt>
                <c:pt idx="2">
                  <c:v>870.73911576105309</c:v>
                </c:pt>
                <c:pt idx="3">
                  <c:v>129.3839211654801</c:v>
                </c:pt>
                <c:pt idx="4">
                  <c:v>452.14411498738752</c:v>
                </c:pt>
                <c:pt idx="5">
                  <c:v>156.87443034424729</c:v>
                </c:pt>
                <c:pt idx="6">
                  <c:v>662.77712952158697</c:v>
                </c:pt>
                <c:pt idx="7">
                  <c:v>125.44673966089159</c:v>
                </c:pt>
                <c:pt idx="8">
                  <c:v>581.16571686509042</c:v>
                </c:pt>
                <c:pt idx="9">
                  <c:v>165.28244526449771</c:v>
                </c:pt>
              </c:numCache>
            </c:numRef>
          </c:val>
        </c:ser>
        <c:ser>
          <c:idx val="2"/>
          <c:order val="2"/>
          <c:tx>
            <c:strRef>
              <c:f>'ED visits'!$A$29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'ED visits'!$B$25:$K$26</c:f>
              <c:multiLvlStrCache>
                <c:ptCount val="10"/>
                <c:lvl>
                  <c:pt idx="0">
                    <c:v>FN</c:v>
                  </c:pt>
                  <c:pt idx="1">
                    <c:v>Non-FN</c:v>
                  </c:pt>
                  <c:pt idx="2">
                    <c:v>FN</c:v>
                  </c:pt>
                  <c:pt idx="3">
                    <c:v>Non-FN</c:v>
                  </c:pt>
                  <c:pt idx="4">
                    <c:v>FN</c:v>
                  </c:pt>
                  <c:pt idx="5">
                    <c:v>Non-FN</c:v>
                  </c:pt>
                  <c:pt idx="6">
                    <c:v>FN</c:v>
                  </c:pt>
                  <c:pt idx="7">
                    <c:v>Non-FN</c:v>
                  </c:pt>
                  <c:pt idx="8">
                    <c:v>FN</c:v>
                  </c:pt>
                  <c:pt idx="9">
                    <c:v>Non-FN</c:v>
                  </c:pt>
                </c:lvl>
                <c:lvl>
                  <c:pt idx="0">
                    <c:v>South</c:v>
                  </c:pt>
                  <c:pt idx="2">
                    <c:v>Calgary</c:v>
                  </c:pt>
                  <c:pt idx="4">
                    <c:v>Central</c:v>
                  </c:pt>
                  <c:pt idx="6">
                    <c:v>Edmonton</c:v>
                  </c:pt>
                  <c:pt idx="8">
                    <c:v>North</c:v>
                  </c:pt>
                </c:lvl>
              </c:multiLvlStrCache>
            </c:multiLvlStrRef>
          </c:cat>
          <c:val>
            <c:numRef>
              <c:f>'ED visits'!$B$29:$K$29</c:f>
              <c:numCache>
                <c:formatCode>#,##0</c:formatCode>
                <c:ptCount val="10"/>
                <c:pt idx="0">
                  <c:v>2306.6841415465269</c:v>
                </c:pt>
                <c:pt idx="1">
                  <c:v>166.5826019052617</c:v>
                </c:pt>
                <c:pt idx="2">
                  <c:v>1095.5710955710961</c:v>
                </c:pt>
                <c:pt idx="3">
                  <c:v>141.57485393268499</c:v>
                </c:pt>
                <c:pt idx="4">
                  <c:v>555.52917715208207</c:v>
                </c:pt>
                <c:pt idx="5">
                  <c:v>175.38318182646</c:v>
                </c:pt>
                <c:pt idx="6">
                  <c:v>810.06864988558323</c:v>
                </c:pt>
                <c:pt idx="7">
                  <c:v>160.80631418024461</c:v>
                </c:pt>
                <c:pt idx="8">
                  <c:v>609.30163225758361</c:v>
                </c:pt>
                <c:pt idx="9">
                  <c:v>191.52818717816609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0157040"/>
        <c:axId val="390160960"/>
      </c:barChart>
      <c:catAx>
        <c:axId val="39015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90160960"/>
        <c:crosses val="autoZero"/>
        <c:auto val="1"/>
        <c:lblAlgn val="ctr"/>
        <c:lblOffset val="100"/>
        <c:noMultiLvlLbl val="0"/>
      </c:catAx>
      <c:valAx>
        <c:axId val="3901609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/>
                  <a:t>Rate of ED visits per 100,000 person years</a:t>
                </a:r>
              </a:p>
            </c:rich>
          </c:tx>
          <c:overlay val="0"/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90157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6757200580190602"/>
          <c:y val="7.4335447652376804E-2"/>
          <c:w val="0.27058588893493601"/>
          <c:h val="0.2679954068241470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'Inpatient visits'!$A$27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multiLvlStrRef>
              <c:f>'Inpatient visits'!$B$25:$K$26</c:f>
              <c:multiLvlStrCache>
                <c:ptCount val="10"/>
                <c:lvl>
                  <c:pt idx="0">
                    <c:v>FN</c:v>
                  </c:pt>
                  <c:pt idx="1">
                    <c:v>Non-FN</c:v>
                  </c:pt>
                  <c:pt idx="2">
                    <c:v>FN</c:v>
                  </c:pt>
                  <c:pt idx="3">
                    <c:v>Non-FN</c:v>
                  </c:pt>
                  <c:pt idx="4">
                    <c:v>FN</c:v>
                  </c:pt>
                  <c:pt idx="5">
                    <c:v>Non-FN</c:v>
                  </c:pt>
                  <c:pt idx="6">
                    <c:v>FN</c:v>
                  </c:pt>
                  <c:pt idx="7">
                    <c:v>Non-FN</c:v>
                  </c:pt>
                  <c:pt idx="8">
                    <c:v>FN</c:v>
                  </c:pt>
                  <c:pt idx="9">
                    <c:v>Non-FN</c:v>
                  </c:pt>
                </c:lvl>
                <c:lvl>
                  <c:pt idx="0">
                    <c:v>South</c:v>
                  </c:pt>
                  <c:pt idx="2">
                    <c:v>Calgary</c:v>
                  </c:pt>
                  <c:pt idx="4">
                    <c:v>Central</c:v>
                  </c:pt>
                  <c:pt idx="6">
                    <c:v>Edmonton</c:v>
                  </c:pt>
                  <c:pt idx="8">
                    <c:v>North</c:v>
                  </c:pt>
                </c:lvl>
              </c:multiLvlStrCache>
            </c:multiLvlStrRef>
          </c:cat>
          <c:val>
            <c:numRef>
              <c:f>'Inpatient visits'!$B$27:$K$27</c:f>
              <c:numCache>
                <c:formatCode>#,##0</c:formatCode>
                <c:ptCount val="10"/>
                <c:pt idx="0">
                  <c:v>341.88034188034197</c:v>
                </c:pt>
                <c:pt idx="1">
                  <c:v>74.215699094215083</c:v>
                </c:pt>
                <c:pt idx="2">
                  <c:v>260.83127265336549</c:v>
                </c:pt>
                <c:pt idx="3">
                  <c:v>36.172237939396979</c:v>
                </c:pt>
                <c:pt idx="4">
                  <c:v>153.58034171626031</c:v>
                </c:pt>
                <c:pt idx="5">
                  <c:v>59.156595960449593</c:v>
                </c:pt>
                <c:pt idx="6">
                  <c:v>211.03406692794701</c:v>
                </c:pt>
                <c:pt idx="7">
                  <c:v>48.95997980900016</c:v>
                </c:pt>
                <c:pt idx="8">
                  <c:v>197.04433497536951</c:v>
                </c:pt>
                <c:pt idx="9">
                  <c:v>58.188780358471043</c:v>
                </c:pt>
              </c:numCache>
            </c:numRef>
          </c:val>
        </c:ser>
        <c:ser>
          <c:idx val="1"/>
          <c:order val="1"/>
          <c:tx>
            <c:strRef>
              <c:f>'Inpatient visits'!$A$28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multiLvlStrRef>
              <c:f>'Inpatient visits'!$B$25:$K$26</c:f>
              <c:multiLvlStrCache>
                <c:ptCount val="10"/>
                <c:lvl>
                  <c:pt idx="0">
                    <c:v>FN</c:v>
                  </c:pt>
                  <c:pt idx="1">
                    <c:v>Non-FN</c:v>
                  </c:pt>
                  <c:pt idx="2">
                    <c:v>FN</c:v>
                  </c:pt>
                  <c:pt idx="3">
                    <c:v>Non-FN</c:v>
                  </c:pt>
                  <c:pt idx="4">
                    <c:v>FN</c:v>
                  </c:pt>
                  <c:pt idx="5">
                    <c:v>Non-FN</c:v>
                  </c:pt>
                  <c:pt idx="6">
                    <c:v>FN</c:v>
                  </c:pt>
                  <c:pt idx="7">
                    <c:v>Non-FN</c:v>
                  </c:pt>
                  <c:pt idx="8">
                    <c:v>FN</c:v>
                  </c:pt>
                  <c:pt idx="9">
                    <c:v>Non-FN</c:v>
                  </c:pt>
                </c:lvl>
                <c:lvl>
                  <c:pt idx="0">
                    <c:v>South</c:v>
                  </c:pt>
                  <c:pt idx="2">
                    <c:v>Calgary</c:v>
                  </c:pt>
                  <c:pt idx="4">
                    <c:v>Central</c:v>
                  </c:pt>
                  <c:pt idx="6">
                    <c:v>Edmonton</c:v>
                  </c:pt>
                  <c:pt idx="8">
                    <c:v>North</c:v>
                  </c:pt>
                </c:lvl>
              </c:multiLvlStrCache>
            </c:multiLvlStrRef>
          </c:cat>
          <c:val>
            <c:numRef>
              <c:f>'Inpatient visits'!$B$28:$K$28</c:f>
              <c:numCache>
                <c:formatCode>#,##0</c:formatCode>
                <c:ptCount val="10"/>
                <c:pt idx="0">
                  <c:v>552.19563502498033</c:v>
                </c:pt>
                <c:pt idx="1">
                  <c:v>82.272391337693264</c:v>
                </c:pt>
                <c:pt idx="2">
                  <c:v>340.87073911576113</c:v>
                </c:pt>
                <c:pt idx="3">
                  <c:v>47.71832736053598</c:v>
                </c:pt>
                <c:pt idx="4">
                  <c:v>199.89529294179241</c:v>
                </c:pt>
                <c:pt idx="5">
                  <c:v>67.263198485592099</c:v>
                </c:pt>
                <c:pt idx="6">
                  <c:v>308.05134189031509</c:v>
                </c:pt>
                <c:pt idx="7">
                  <c:v>51.199594115604349</c:v>
                </c:pt>
                <c:pt idx="8">
                  <c:v>206.8874720231714</c:v>
                </c:pt>
                <c:pt idx="9">
                  <c:v>58.375378867655009</c:v>
                </c:pt>
              </c:numCache>
            </c:numRef>
          </c:val>
        </c:ser>
        <c:ser>
          <c:idx val="2"/>
          <c:order val="2"/>
          <c:tx>
            <c:strRef>
              <c:f>'Inpatient visits'!$A$29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1578947368420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31578947368420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'Inpatient visits'!$B$25:$K$26</c:f>
              <c:multiLvlStrCache>
                <c:ptCount val="10"/>
                <c:lvl>
                  <c:pt idx="0">
                    <c:v>FN</c:v>
                  </c:pt>
                  <c:pt idx="1">
                    <c:v>Non-FN</c:v>
                  </c:pt>
                  <c:pt idx="2">
                    <c:v>FN</c:v>
                  </c:pt>
                  <c:pt idx="3">
                    <c:v>Non-FN</c:v>
                  </c:pt>
                  <c:pt idx="4">
                    <c:v>FN</c:v>
                  </c:pt>
                  <c:pt idx="5">
                    <c:v>Non-FN</c:v>
                  </c:pt>
                  <c:pt idx="6">
                    <c:v>FN</c:v>
                  </c:pt>
                  <c:pt idx="7">
                    <c:v>Non-FN</c:v>
                  </c:pt>
                  <c:pt idx="8">
                    <c:v>FN</c:v>
                  </c:pt>
                  <c:pt idx="9">
                    <c:v>Non-FN</c:v>
                  </c:pt>
                </c:lvl>
                <c:lvl>
                  <c:pt idx="0">
                    <c:v>South</c:v>
                  </c:pt>
                  <c:pt idx="2">
                    <c:v>Calgary</c:v>
                  </c:pt>
                  <c:pt idx="4">
                    <c:v>Central</c:v>
                  </c:pt>
                  <c:pt idx="6">
                    <c:v>Edmonton</c:v>
                  </c:pt>
                  <c:pt idx="8">
                    <c:v>North</c:v>
                  </c:pt>
                </c:lvl>
              </c:multiLvlStrCache>
            </c:multiLvlStrRef>
          </c:cat>
          <c:val>
            <c:numRef>
              <c:f>'Inpatient visits'!$B$29:$K$29</c:f>
              <c:numCache>
                <c:formatCode>#,##0</c:formatCode>
                <c:ptCount val="10"/>
                <c:pt idx="0">
                  <c:v>366.97247706422019</c:v>
                </c:pt>
                <c:pt idx="1">
                  <c:v>78.962231256548151</c:v>
                </c:pt>
                <c:pt idx="2">
                  <c:v>362.97036297036288</c:v>
                </c:pt>
                <c:pt idx="3">
                  <c:v>47.275776012296497</c:v>
                </c:pt>
                <c:pt idx="4">
                  <c:v>256.39808176249937</c:v>
                </c:pt>
                <c:pt idx="5">
                  <c:v>73.673976008884651</c:v>
                </c:pt>
                <c:pt idx="6">
                  <c:v>254.00457665903889</c:v>
                </c:pt>
                <c:pt idx="7">
                  <c:v>53.703961457820377</c:v>
                </c:pt>
                <c:pt idx="8">
                  <c:v>255.27316091525671</c:v>
                </c:pt>
                <c:pt idx="9">
                  <c:v>71.765931711150515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0158216"/>
        <c:axId val="390152728"/>
      </c:barChart>
      <c:catAx>
        <c:axId val="390158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en-US"/>
          </a:p>
        </c:txPr>
        <c:crossAx val="390152728"/>
        <c:crosses val="autoZero"/>
        <c:auto val="1"/>
        <c:lblAlgn val="ctr"/>
        <c:lblOffset val="100"/>
        <c:noMultiLvlLbl val="0"/>
      </c:catAx>
      <c:valAx>
        <c:axId val="3901527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1"/>
                </a:pPr>
                <a:r>
                  <a:rPr lang="en-CA" b="1"/>
                  <a:t>Rate</a:t>
                </a:r>
                <a:r>
                  <a:rPr lang="en-CA" b="1" baseline="0"/>
                  <a:t> of hospitalizations per 100,000 person years</a:t>
                </a:r>
                <a:endParaRPr lang="en-CA" b="1"/>
              </a:p>
            </c:rich>
          </c:tx>
          <c:layout>
            <c:manualLayout>
              <c:xMode val="edge"/>
              <c:yMode val="edge"/>
              <c:x val="2.41228070175439E-2"/>
              <c:y val="7.8753280839894996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901582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605074282020803"/>
          <c:y val="0.174141128015154"/>
          <c:w val="0.19724493595546899"/>
          <c:h val="7.00035336708556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0.7913</cdr:y>
    </cdr:from>
    <cdr:to>
      <cdr:x>0.2667</cdr:x>
      <cdr:y>0.88961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14400" y="3581400"/>
          <a:ext cx="1280444" cy="444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100" b="1" dirty="0"/>
            <a:t>          CODEINE</a:t>
          </a:r>
        </a:p>
      </cdr:txBody>
    </cdr:sp>
  </cdr:relSizeAnchor>
  <cdr:relSizeAnchor xmlns:cdr="http://schemas.openxmlformats.org/drawingml/2006/chartDrawing">
    <cdr:from>
      <cdr:x>0.11111</cdr:x>
      <cdr:y>0.72396</cdr:y>
    </cdr:from>
    <cdr:to>
      <cdr:x>0.2667</cdr:x>
      <cdr:y>0.82226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914400" y="3276600"/>
          <a:ext cx="1280443" cy="444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100" b="1" dirty="0"/>
            <a:t>       FENTANYL</a:t>
          </a:r>
        </a:p>
      </cdr:txBody>
    </cdr:sp>
  </cdr:relSizeAnchor>
  <cdr:relSizeAnchor xmlns:cdr="http://schemas.openxmlformats.org/drawingml/2006/chartDrawing">
    <cdr:from>
      <cdr:x>0.07407</cdr:x>
      <cdr:y>0.65661</cdr:y>
    </cdr:from>
    <cdr:to>
      <cdr:x>0.28794</cdr:x>
      <cdr:y>0.75492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09600" y="2971800"/>
          <a:ext cx="1760064" cy="444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100" b="1" dirty="0"/>
            <a:t>                   COCAINE</a:t>
          </a:r>
        </a:p>
      </cdr:txBody>
    </cdr:sp>
  </cdr:relSizeAnchor>
  <cdr:relSizeAnchor xmlns:cdr="http://schemas.openxmlformats.org/drawingml/2006/chartDrawing">
    <cdr:from>
      <cdr:x>0.05556</cdr:x>
      <cdr:y>0.59348</cdr:y>
    </cdr:from>
    <cdr:to>
      <cdr:x>0.30031</cdr:x>
      <cdr:y>0.69178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57200" y="2686050"/>
          <a:ext cx="2014195" cy="444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100" b="1" dirty="0"/>
            <a:t>  METHAMPHETAMINE</a:t>
          </a:r>
        </a:p>
      </cdr:txBody>
    </cdr:sp>
  </cdr:relSizeAnchor>
  <cdr:relSizeAnchor xmlns:cdr="http://schemas.openxmlformats.org/drawingml/2006/chartDrawing">
    <cdr:from>
      <cdr:x>0.08333</cdr:x>
      <cdr:y>0.52328</cdr:y>
    </cdr:from>
    <cdr:to>
      <cdr:x>0.33087</cdr:x>
      <cdr:y>0.62159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85800" y="2368326"/>
          <a:ext cx="2037156" cy="444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100" b="1" dirty="0"/>
            <a:t>HYDROMORPHONE</a:t>
          </a:r>
        </a:p>
      </cdr:txBody>
    </cdr:sp>
  </cdr:relSizeAnchor>
  <cdr:relSizeAnchor xmlns:cdr="http://schemas.openxmlformats.org/drawingml/2006/chartDrawing">
    <cdr:from>
      <cdr:x>0.06481</cdr:x>
      <cdr:y>0.46014</cdr:y>
    </cdr:from>
    <cdr:to>
      <cdr:x>0.27518</cdr:x>
      <cdr:y>0.55844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33400" y="2082599"/>
          <a:ext cx="1731261" cy="444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100" b="1" dirty="0"/>
            <a:t>                MORPHINE</a:t>
          </a:r>
        </a:p>
      </cdr:txBody>
    </cdr:sp>
  </cdr:relSizeAnchor>
  <cdr:relSizeAnchor xmlns:cdr="http://schemas.openxmlformats.org/drawingml/2006/chartDrawing">
    <cdr:from>
      <cdr:x>0.08993</cdr:x>
      <cdr:y>0.39705</cdr:y>
    </cdr:from>
    <cdr:to>
      <cdr:x>0.27058</cdr:x>
      <cdr:y>0.49535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06461" y="1633765"/>
          <a:ext cx="1218249" cy="404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100" b="1"/>
            <a:t>      OXYCODONE</a:t>
          </a:r>
        </a:p>
      </cdr:txBody>
    </cdr:sp>
  </cdr:relSizeAnchor>
  <cdr:relSizeAnchor xmlns:cdr="http://schemas.openxmlformats.org/drawingml/2006/chartDrawing">
    <cdr:from>
      <cdr:x>0.39631</cdr:x>
      <cdr:y>0.05694</cdr:y>
    </cdr:from>
    <cdr:to>
      <cdr:x>0.39631</cdr:x>
      <cdr:y>0.89084</cdr:y>
    </cdr:to>
    <cdr:cxnSp macro="">
      <cdr:nvCxnSpPr>
        <cdr:cNvPr id="11" name="Straight Connector 10"/>
        <cdr:cNvCxnSpPr/>
      </cdr:nvCxnSpPr>
      <cdr:spPr>
        <a:xfrm xmlns:a="http://schemas.openxmlformats.org/drawingml/2006/main" flipV="1">
          <a:off x="2355511" y="200611"/>
          <a:ext cx="0" cy="29378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0.0937</cdr:x>
      <cdr:y>0.32402</cdr:y>
    </cdr:from>
    <cdr:to>
      <cdr:x>0.27435</cdr:x>
      <cdr:y>0.42232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631887" y="1333282"/>
          <a:ext cx="1218249" cy="4044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100" b="1" dirty="0"/>
            <a:t>        TRAMADOL</a:t>
          </a:r>
        </a:p>
      </cdr:txBody>
    </cdr:sp>
  </cdr:relSizeAnchor>
  <cdr:relSizeAnchor xmlns:cdr="http://schemas.openxmlformats.org/drawingml/2006/chartDrawing">
    <cdr:from>
      <cdr:x>0.08952</cdr:x>
      <cdr:y>0.08014</cdr:y>
    </cdr:from>
    <cdr:to>
      <cdr:x>0.31976</cdr:x>
      <cdr:y>0.17844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603721" y="329778"/>
          <a:ext cx="1552670" cy="4044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100" b="1"/>
            <a:t>       ANY OPIOID</a:t>
          </a:r>
        </a:p>
      </cdr:txBody>
    </cdr:sp>
  </cdr:relSizeAnchor>
  <cdr:relSizeAnchor xmlns:cdr="http://schemas.openxmlformats.org/drawingml/2006/chartDrawing">
    <cdr:from>
      <cdr:x>0.05556</cdr:x>
      <cdr:y>0.13741</cdr:y>
    </cdr:from>
    <cdr:to>
      <cdr:x>0.23621</cdr:x>
      <cdr:y>0.23571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57200" y="621898"/>
          <a:ext cx="1486678" cy="444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100" b="1" dirty="0"/>
            <a:t>                     ALCOHOL</a:t>
          </a:r>
        </a:p>
      </cdr:txBody>
    </cdr:sp>
  </cdr:relSizeAnchor>
  <cdr:relSizeAnchor xmlns:cdr="http://schemas.openxmlformats.org/drawingml/2006/chartDrawing">
    <cdr:from>
      <cdr:x>0.08997</cdr:x>
      <cdr:y>0.20311</cdr:y>
    </cdr:from>
    <cdr:to>
      <cdr:x>0.27063</cdr:x>
      <cdr:y>0.25652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606764" y="835742"/>
          <a:ext cx="1218250" cy="2197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100" b="1" dirty="0"/>
            <a:t>               HEROIN</a:t>
          </a:r>
        </a:p>
      </cdr:txBody>
    </cdr:sp>
  </cdr:relSizeAnchor>
  <cdr:relSizeAnchor xmlns:cdr="http://schemas.openxmlformats.org/drawingml/2006/chartDrawing">
    <cdr:from>
      <cdr:x>0.0463</cdr:x>
      <cdr:y>0.27569</cdr:y>
    </cdr:from>
    <cdr:to>
      <cdr:x>0.28825</cdr:x>
      <cdr:y>0.3492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381000" y="1247775"/>
          <a:ext cx="1991152" cy="3327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CA" sz="1100" b="1" dirty="0"/>
            <a:t>       BENZODIAZEPINES</a:t>
          </a:r>
        </a:p>
      </cdr:txBody>
    </cdr:sp>
  </cdr:relSizeAnchor>
  <cdr:relSizeAnchor xmlns:cdr="http://schemas.openxmlformats.org/drawingml/2006/chartDrawing">
    <cdr:from>
      <cdr:x>0.09729</cdr:x>
      <cdr:y>0.76271</cdr:y>
    </cdr:from>
    <cdr:to>
      <cdr:x>0.25288</cdr:x>
      <cdr:y>0.86101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578264" y="2687029"/>
          <a:ext cx="924765" cy="346309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0.0412</cdr:x>
      <cdr:y>0.81679</cdr:y>
    </cdr:from>
    <cdr:to>
      <cdr:x>0.19679</cdr:x>
      <cdr:y>0.91509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244889" y="2877529"/>
          <a:ext cx="924765" cy="346309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0.5122</cdr:x>
      <cdr:y>0.27393</cdr:y>
    </cdr:from>
    <cdr:to>
      <cdr:x>0.55849</cdr:x>
      <cdr:y>0.35812</cdr:y>
    </cdr:to>
    <cdr:sp macro="" textlink="">
      <cdr:nvSpPr>
        <cdr:cNvPr id="18" name="Oval 17"/>
        <cdr:cNvSpPr/>
      </cdr:nvSpPr>
      <cdr:spPr>
        <a:xfrm xmlns:a="http://schemas.openxmlformats.org/drawingml/2006/main">
          <a:off x="4215176" y="1239818"/>
          <a:ext cx="381000" cy="3810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>
          <a:solidFill>
            <a:schemeClr val="accent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CA"/>
        </a:p>
      </cdr:txBody>
    </cdr:sp>
  </cdr:relSizeAnchor>
  <cdr:relSizeAnchor xmlns:cdr="http://schemas.openxmlformats.org/drawingml/2006/chartDrawing">
    <cdr:from>
      <cdr:x>0.51168</cdr:x>
      <cdr:y>0.19996</cdr:y>
    </cdr:from>
    <cdr:to>
      <cdr:x>0.55797</cdr:x>
      <cdr:y>0.28414</cdr:y>
    </cdr:to>
    <cdr:sp macro="" textlink="">
      <cdr:nvSpPr>
        <cdr:cNvPr id="19" name="Oval 18"/>
        <cdr:cNvSpPr/>
      </cdr:nvSpPr>
      <cdr:spPr>
        <a:xfrm xmlns:a="http://schemas.openxmlformats.org/drawingml/2006/main">
          <a:off x="4210892" y="905028"/>
          <a:ext cx="381000" cy="3810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>
          <a:solidFill>
            <a:schemeClr val="accent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CA"/>
        </a:p>
      </cdr:txBody>
    </cdr:sp>
  </cdr:relSizeAnchor>
  <cdr:relSizeAnchor xmlns:cdr="http://schemas.openxmlformats.org/drawingml/2006/chartDrawing">
    <cdr:from>
      <cdr:x>0.45277</cdr:x>
      <cdr:y>0.57482</cdr:y>
    </cdr:from>
    <cdr:to>
      <cdr:x>0.53202</cdr:x>
      <cdr:y>0.659</cdr:y>
    </cdr:to>
    <cdr:sp macro="" textlink="">
      <cdr:nvSpPr>
        <cdr:cNvPr id="20" name="Oval 19"/>
        <cdr:cNvSpPr/>
      </cdr:nvSpPr>
      <cdr:spPr>
        <a:xfrm xmlns:a="http://schemas.openxmlformats.org/drawingml/2006/main">
          <a:off x="3726149" y="2601625"/>
          <a:ext cx="652138" cy="3810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>
          <a:solidFill>
            <a:schemeClr val="accent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CA"/>
        </a:p>
      </cdr:txBody>
    </cdr:sp>
  </cdr:relSizeAnchor>
  <cdr:relSizeAnchor xmlns:cdr="http://schemas.openxmlformats.org/drawingml/2006/chartDrawing">
    <cdr:from>
      <cdr:x>0.78343</cdr:x>
      <cdr:y>0.52614</cdr:y>
    </cdr:from>
    <cdr:to>
      <cdr:x>0.82973</cdr:x>
      <cdr:y>0.61032</cdr:y>
    </cdr:to>
    <cdr:sp macro="" textlink="">
      <cdr:nvSpPr>
        <cdr:cNvPr id="21" name="Oval 20"/>
        <cdr:cNvSpPr/>
      </cdr:nvSpPr>
      <cdr:spPr>
        <a:xfrm xmlns:a="http://schemas.openxmlformats.org/drawingml/2006/main">
          <a:off x="6447316" y="2381288"/>
          <a:ext cx="381000" cy="3810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>
          <a:solidFill>
            <a:schemeClr val="accent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CA"/>
        </a:p>
      </cdr:txBody>
    </cdr:sp>
  </cdr:relSizeAnchor>
  <cdr:relSizeAnchor xmlns:cdr="http://schemas.openxmlformats.org/drawingml/2006/chartDrawing">
    <cdr:from>
      <cdr:x>0.44824</cdr:x>
      <cdr:y>0.69802</cdr:y>
    </cdr:from>
    <cdr:to>
      <cdr:x>0.52748</cdr:x>
      <cdr:y>0.7822</cdr:y>
    </cdr:to>
    <cdr:sp macro="" textlink="">
      <cdr:nvSpPr>
        <cdr:cNvPr id="22" name="Oval 21"/>
        <cdr:cNvSpPr/>
      </cdr:nvSpPr>
      <cdr:spPr>
        <a:xfrm xmlns:a="http://schemas.openxmlformats.org/drawingml/2006/main">
          <a:off x="3688814" y="3159201"/>
          <a:ext cx="652138" cy="3810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>
          <a:solidFill>
            <a:schemeClr val="accent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CA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0.05541</cdr:x>
      <cdr:y>0.52287</cdr:y>
    </cdr:from>
    <cdr:to>
      <cdr:x>0.26928</cdr:x>
      <cdr:y>0.62118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90567" y="1469202"/>
          <a:ext cx="1507463" cy="276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CA" sz="1100" b="1"/>
            <a:t>METHADONE</a:t>
          </a:r>
        </a:p>
      </cdr:txBody>
    </cdr:sp>
  </cdr:relSizeAnchor>
  <cdr:relSizeAnchor xmlns:cdr="http://schemas.openxmlformats.org/drawingml/2006/chartDrawing">
    <cdr:from>
      <cdr:x>0.00676</cdr:x>
      <cdr:y>0.25923</cdr:y>
    </cdr:from>
    <cdr:to>
      <cdr:x>0.28244</cdr:x>
      <cdr:y>0.48441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7625" y="691355"/>
          <a:ext cx="1943130" cy="6005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en-CA" sz="1100" b="1"/>
            <a:t>BUPRENORPHINE/NALOXONE</a:t>
          </a:r>
          <a:r>
            <a:rPr lang="en-CA" sz="1100" b="1" baseline="0"/>
            <a:t> (</a:t>
          </a:r>
          <a:r>
            <a:rPr lang="en-CA" sz="1100" b="1"/>
            <a:t>SUBOXONE)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437A7-CCAC-419E-B4E9-96F7B1516922}" type="datetimeFigureOut">
              <a:rPr lang="en-CA" smtClean="0"/>
              <a:t>2017-11-21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6263-EBD2-43CD-9EC3-BC9DC8F742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1043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CD545-6669-4E15-9243-B99312B05D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8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CD545-6669-4E15-9243-B99312B05D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87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CD545-6669-4E15-9243-B99312B05D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87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CD545-6669-4E15-9243-B99312B05D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20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984D-D626-4DCD-8493-F13F5022F7F7}" type="datetimeFigureOut">
              <a:rPr lang="en-CA" smtClean="0"/>
              <a:t>2017-11-21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2AB-CC86-4926-9748-EEDC8C0CF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476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984D-D626-4DCD-8493-F13F5022F7F7}" type="datetimeFigureOut">
              <a:rPr lang="en-CA" smtClean="0"/>
              <a:t>2017-11-21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2AB-CC86-4926-9748-EEDC8C0CF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088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984D-D626-4DCD-8493-F13F5022F7F7}" type="datetimeFigureOut">
              <a:rPr lang="en-CA" smtClean="0"/>
              <a:t>2017-11-21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2AB-CC86-4926-9748-EEDC8C0CF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175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984D-D626-4DCD-8493-F13F5022F7F7}" type="datetimeFigureOut">
              <a:rPr lang="en-CA" smtClean="0"/>
              <a:t>2017-11-21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2AB-CC86-4926-9748-EEDC8C0CF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783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984D-D626-4DCD-8493-F13F5022F7F7}" type="datetimeFigureOut">
              <a:rPr lang="en-CA" smtClean="0"/>
              <a:t>2017-11-21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2AB-CC86-4926-9748-EEDC8C0CF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891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984D-D626-4DCD-8493-F13F5022F7F7}" type="datetimeFigureOut">
              <a:rPr lang="en-CA" smtClean="0"/>
              <a:t>2017-11-21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2AB-CC86-4926-9748-EEDC8C0CF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1683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984D-D626-4DCD-8493-F13F5022F7F7}" type="datetimeFigureOut">
              <a:rPr lang="en-CA" smtClean="0"/>
              <a:t>2017-11-21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2AB-CC86-4926-9748-EEDC8C0CF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120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984D-D626-4DCD-8493-F13F5022F7F7}" type="datetimeFigureOut">
              <a:rPr lang="en-CA" smtClean="0"/>
              <a:t>2017-11-21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2AB-CC86-4926-9748-EEDC8C0CF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814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984D-D626-4DCD-8493-F13F5022F7F7}" type="datetimeFigureOut">
              <a:rPr lang="en-CA" smtClean="0"/>
              <a:t>2017-11-21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2AB-CC86-4926-9748-EEDC8C0CF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272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984D-D626-4DCD-8493-F13F5022F7F7}" type="datetimeFigureOut">
              <a:rPr lang="en-CA" smtClean="0"/>
              <a:t>2017-11-21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2AB-CC86-4926-9748-EEDC8C0CF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263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C984D-D626-4DCD-8493-F13F5022F7F7}" type="datetimeFigureOut">
              <a:rPr lang="en-CA" smtClean="0"/>
              <a:t>2017-11-21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92AB-CC86-4926-9748-EEDC8C0CF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887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C984D-D626-4DCD-8493-F13F5022F7F7}" type="datetimeFigureOut">
              <a:rPr lang="en-CA" smtClean="0"/>
              <a:t>2017-11-21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692AB-CC86-4926-9748-EEDC8C0CF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815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5225"/>
            <a:ext cx="8534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Opioids and Substances of Misuse among First Nations people in Alberta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858000" cy="1752600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Bruce McDonald, Government of Alberta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Bonnie Healy, Alberta First Nations Information Governance Centre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Wednesday November 22, 2017</a:t>
            </a:r>
            <a:endParaRPr lang="en-CA" sz="1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876300"/>
            <a:ext cx="2465938" cy="685800"/>
          </a:xfrm>
          <a:prstGeom prst="rect">
            <a:avLst/>
          </a:prstGeom>
        </p:spPr>
      </p:pic>
      <p:pic>
        <p:nvPicPr>
          <p:cNvPr id="5" name="Picture 4" descr="M:\Surveillance &amp; Assessment\Common\Branch Administration\GoA Logos and PP templates\Alberta Government Logo\AB-Gov 2Color Pasture CMYK V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836" y="838200"/>
            <a:ext cx="1809517" cy="72390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63562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646238"/>
            <a:ext cx="7040562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smtClean="0">
              <a:solidFill>
                <a:srgbClr val="0050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smtClean="0">
              <a:solidFill>
                <a:srgbClr val="0050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smtClean="0">
              <a:solidFill>
                <a:srgbClr val="0050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smtClean="0">
              <a:solidFill>
                <a:srgbClr val="0050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smtClean="0">
              <a:solidFill>
                <a:srgbClr val="0050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smtClean="0">
              <a:solidFill>
                <a:srgbClr val="0050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 smtClean="0">
              <a:solidFill>
                <a:srgbClr val="0050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3014662" y="2820114"/>
            <a:ext cx="1233488" cy="905749"/>
          </a:xfrm>
          <a:prstGeom prst="line">
            <a:avLst/>
          </a:prstGeom>
          <a:noFill/>
          <a:ln w="9525">
            <a:solidFill>
              <a:srgbClr val="00507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3014662" y="3727451"/>
            <a:ext cx="1233488" cy="920750"/>
          </a:xfrm>
          <a:prstGeom prst="line">
            <a:avLst/>
          </a:prstGeom>
          <a:noFill/>
          <a:ln w="9525">
            <a:solidFill>
              <a:srgbClr val="00507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4540245" y="2369224"/>
            <a:ext cx="347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5072"/>
                </a:solidFill>
              </a:rPr>
              <a:t>A list is provided by First Nations representatives</a:t>
            </a:r>
            <a:endParaRPr lang="en-CA" b="0" dirty="0">
              <a:solidFill>
                <a:srgbClr val="005072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92727" y="2445850"/>
            <a:ext cx="23234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 smtClean="0">
                <a:solidFill>
                  <a:srgbClr val="005072"/>
                </a:solidFill>
              </a:rPr>
              <a:t>First Nations </a:t>
            </a:r>
            <a:r>
              <a:rPr lang="en-US" altLang="en-US" sz="1400" dirty="0">
                <a:solidFill>
                  <a:srgbClr val="005072"/>
                </a:solidFill>
              </a:rPr>
              <a:t>i</a:t>
            </a:r>
            <a:r>
              <a:rPr lang="en-US" altLang="en-US" sz="1400" dirty="0" smtClean="0">
                <a:solidFill>
                  <a:srgbClr val="005072"/>
                </a:solidFill>
              </a:rPr>
              <a:t>dentifying information</a:t>
            </a:r>
            <a:endParaRPr lang="en-US" altLang="en-US" sz="1400" dirty="0">
              <a:solidFill>
                <a:srgbClr val="005072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281467"/>
              </p:ext>
            </p:extLst>
          </p:nvPr>
        </p:nvGraphicFramePr>
        <p:xfrm>
          <a:off x="924057" y="3015555"/>
          <a:ext cx="19240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Visio" r:id="rId3" imgW="1923669" imgH="1523619" progId="Visio.Drawing.11">
                  <p:embed/>
                </p:oleObj>
              </mc:Choice>
              <mc:Fallback>
                <p:oleObj name="Visio" r:id="rId3" imgW="1923669" imgH="152361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057" y="3015555"/>
                        <a:ext cx="192405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81" y="3176967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365" y="3176967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401" y="3176967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683" y="3176967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13" y="3176967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01" y="3798730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385" y="3798730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421" y="3798730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703" y="3798730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433" y="3798730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84" descr="http://www.wbpcn.ca/About/PublishingImages/AHCIP-exampl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45" y="4187826"/>
            <a:ext cx="19050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597645" y="4468594"/>
            <a:ext cx="2393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5072"/>
                </a:solidFill>
              </a:rPr>
              <a:t>Alberta Health Care Insurance Plan Registry</a:t>
            </a:r>
            <a:endParaRPr lang="en-CA" b="0" dirty="0">
              <a:solidFill>
                <a:srgbClr val="005072"/>
              </a:solidFill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CA" sz="3200" b="1" dirty="0" smtClean="0">
                <a:solidFill>
                  <a:srgbClr val="0050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availability:               </a:t>
            </a:r>
            <a:br>
              <a:rPr lang="en-CA" sz="3200" b="1" dirty="0" smtClean="0">
                <a:solidFill>
                  <a:srgbClr val="00507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3200" b="1" dirty="0" smtClean="0">
              <a:solidFill>
                <a:srgbClr val="0050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33400" y="1247130"/>
            <a:ext cx="8001000" cy="0"/>
          </a:xfrm>
          <a:prstGeom prst="line">
            <a:avLst/>
          </a:prstGeom>
          <a:ln w="28575">
            <a:solidFill>
              <a:srgbClr val="00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56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14703" y="3992939"/>
            <a:ext cx="2257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5072"/>
                </a:solidFill>
              </a:rPr>
              <a:t>2009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3424238" y="3151547"/>
            <a:ext cx="2747962" cy="202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507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6248400" y="3992939"/>
            <a:ext cx="2257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5072"/>
                </a:solidFill>
              </a:rPr>
              <a:t>2017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60980" y="4125496"/>
            <a:ext cx="2130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solidFill>
                  <a:srgbClr val="005072"/>
                </a:solidFill>
              </a:rPr>
              <a:t>No </a:t>
            </a:r>
            <a:r>
              <a:rPr lang="en-US" b="0" dirty="0" smtClean="0">
                <a:solidFill>
                  <a:srgbClr val="005072"/>
                </a:solidFill>
              </a:rPr>
              <a:t>additional external </a:t>
            </a:r>
            <a:r>
              <a:rPr lang="en-US" b="0" dirty="0">
                <a:solidFill>
                  <a:srgbClr val="005072"/>
                </a:solidFill>
              </a:rPr>
              <a:t>information </a:t>
            </a:r>
            <a:endParaRPr lang="en-US" b="0" dirty="0" smtClean="0">
              <a:solidFill>
                <a:srgbClr val="005072"/>
              </a:solidFill>
            </a:endParaRPr>
          </a:p>
          <a:p>
            <a:pPr algn="ctr"/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219199" y="4362271"/>
            <a:ext cx="188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solidFill>
                  <a:srgbClr val="005072"/>
                </a:solidFill>
              </a:rPr>
              <a:t>Health premiums eliminated</a:t>
            </a:r>
            <a:endParaRPr lang="en-CA" b="0" dirty="0">
              <a:solidFill>
                <a:srgbClr val="005072"/>
              </a:solidFill>
            </a:endParaRPr>
          </a:p>
          <a:p>
            <a:pPr algn="ctr"/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6462713" y="4302382"/>
            <a:ext cx="18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solidFill>
                  <a:srgbClr val="005072"/>
                </a:solidFill>
              </a:rPr>
              <a:t>First Nations identifiers less reliable</a:t>
            </a:r>
            <a:endParaRPr lang="en-CA" dirty="0"/>
          </a:p>
        </p:txBody>
      </p:sp>
      <p:pic>
        <p:nvPicPr>
          <p:cNvPr id="13" name="Picture 84" descr="http://www.wbpcn.ca/About/PublishingImages/AHCIP-examp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39209"/>
            <a:ext cx="19050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324894" y="2742299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 smtClean="0"/>
              <a:t>$</a:t>
            </a:r>
            <a:endParaRPr lang="en-CA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2624328" y="2553407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200" dirty="0" smtClean="0">
                <a:solidFill>
                  <a:srgbClr val="A47700"/>
                </a:solidFill>
              </a:rPr>
              <a:t>X</a:t>
            </a:r>
            <a:endParaRPr lang="en-CA" sz="7200" dirty="0">
              <a:solidFill>
                <a:srgbClr val="A47700"/>
              </a:solidFill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314557"/>
              </p:ext>
            </p:extLst>
          </p:nvPr>
        </p:nvGraphicFramePr>
        <p:xfrm>
          <a:off x="6386995" y="2389547"/>
          <a:ext cx="19240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Visio" r:id="rId4" imgW="1923669" imgH="1523619" progId="Visio.Drawing.11">
                  <p:embed/>
                </p:oleObj>
              </mc:Choice>
              <mc:Fallback>
                <p:oleObj name="Visio" r:id="rId4" imgW="1923669" imgH="152361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995" y="2389547"/>
                        <a:ext cx="192405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Picture 27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719" y="2550959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303" y="2550959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9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339" y="2550959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0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21" y="2550959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1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351" y="2550959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2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739" y="3172722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33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323" y="3172722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4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359" y="3172722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35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641" y="3172722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36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1371" y="3172722"/>
            <a:ext cx="295036" cy="5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6989519" y="2553407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7200" b="1" dirty="0">
                <a:solidFill>
                  <a:srgbClr val="A47700"/>
                </a:solidFill>
              </a:rPr>
              <a:t>?</a:t>
            </a:r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CA" sz="3200" b="1" dirty="0" smtClean="0">
                <a:solidFill>
                  <a:srgbClr val="0050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availability:               </a:t>
            </a:r>
            <a:br>
              <a:rPr lang="en-CA" sz="3200" b="1" dirty="0" smtClean="0">
                <a:solidFill>
                  <a:srgbClr val="00507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3200" b="1" dirty="0" smtClean="0">
              <a:solidFill>
                <a:srgbClr val="0050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33400" y="1247130"/>
            <a:ext cx="8001000" cy="0"/>
          </a:xfrm>
          <a:prstGeom prst="line">
            <a:avLst/>
          </a:prstGeom>
          <a:ln w="28575">
            <a:solidFill>
              <a:srgbClr val="00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47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CA" sz="3200" b="1" dirty="0" smtClean="0">
                <a:solidFill>
                  <a:srgbClr val="0050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availability:               </a:t>
            </a:r>
            <a:br>
              <a:rPr lang="en-CA" sz="3200" b="1" dirty="0" smtClean="0">
                <a:solidFill>
                  <a:srgbClr val="00507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3200" b="1" dirty="0" smtClean="0">
              <a:solidFill>
                <a:srgbClr val="0050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" y="152400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5072"/>
                </a:solidFill>
              </a:rPr>
              <a:t>Implications and current limitations</a:t>
            </a:r>
            <a:endParaRPr lang="en-CA" sz="2000" dirty="0">
              <a:solidFill>
                <a:srgbClr val="00507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" y="2286000"/>
            <a:ext cx="49815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kern="0" dirty="0" smtClean="0">
                <a:solidFill>
                  <a:srgbClr val="005072"/>
                </a:solidFill>
              </a:rPr>
              <a:t>Currently limited ability identify people affiliated with a specific band in recent years (after around 2010)</a:t>
            </a:r>
            <a:endParaRPr lang="en-US" b="0" kern="0" dirty="0">
              <a:solidFill>
                <a:srgbClr val="00507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0" dirty="0" smtClean="0">
              <a:solidFill>
                <a:srgbClr val="00507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5072"/>
                </a:solidFill>
              </a:rPr>
              <a:t>Limited ability to identify on/off reserve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507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5072"/>
                </a:solidFill>
              </a:rPr>
              <a:t>Information used to compiled First Nations-specific info currently based on First Nations who have ‘Status’</a:t>
            </a:r>
          </a:p>
          <a:p>
            <a:pPr lvl="1"/>
            <a:endParaRPr lang="en-US" dirty="0" smtClean="0">
              <a:solidFill>
                <a:srgbClr val="00507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5072"/>
                </a:solidFill>
              </a:rPr>
              <a:t>Not able to identify First Nations client at point of care</a:t>
            </a:r>
          </a:p>
          <a:p>
            <a:endParaRPr lang="en-US" kern="0" dirty="0" smtClean="0">
              <a:solidFill>
                <a:srgbClr val="005072"/>
              </a:solidFill>
            </a:endParaRPr>
          </a:p>
          <a:p>
            <a:endParaRPr lang="en-US" kern="0" dirty="0">
              <a:solidFill>
                <a:srgbClr val="005072"/>
              </a:solidFill>
            </a:endParaRPr>
          </a:p>
          <a:p>
            <a:endParaRPr lang="en-US" b="0" dirty="0">
              <a:solidFill>
                <a:srgbClr val="005072"/>
              </a:solidFill>
            </a:endParaRPr>
          </a:p>
          <a:p>
            <a:endParaRPr lang="en-CA" dirty="0"/>
          </a:p>
        </p:txBody>
      </p:sp>
      <p:sp>
        <p:nvSpPr>
          <p:cNvPr id="40" name="Oval 39"/>
          <p:cNvSpPr/>
          <p:nvPr/>
        </p:nvSpPr>
        <p:spPr bwMode="auto">
          <a:xfrm>
            <a:off x="6127170" y="3693290"/>
            <a:ext cx="741219" cy="59055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622345" y="3178940"/>
            <a:ext cx="2638425" cy="2563861"/>
          </a:xfrm>
          <a:prstGeom prst="ellipse">
            <a:avLst/>
          </a:prstGeom>
          <a:noFill/>
          <a:ln w="2857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20837" y="5742801"/>
            <a:ext cx="1162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/>
              <a:t>Postal code</a:t>
            </a:r>
            <a:endParaRPr lang="en-CA" sz="1200" b="0" dirty="0"/>
          </a:p>
        </p:txBody>
      </p:sp>
      <p:sp>
        <p:nvSpPr>
          <p:cNvPr id="43" name="TextBox 42"/>
          <p:cNvSpPr txBox="1"/>
          <p:nvPr/>
        </p:nvSpPr>
        <p:spPr>
          <a:xfrm>
            <a:off x="6112881" y="3850065"/>
            <a:ext cx="952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/>
              <a:t>Reserve</a:t>
            </a:r>
            <a:endParaRPr lang="en-CA" sz="1200" b="0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533400" y="1247130"/>
            <a:ext cx="8001000" cy="0"/>
          </a:xfrm>
          <a:prstGeom prst="line">
            <a:avLst/>
          </a:prstGeom>
          <a:ln w="28575">
            <a:solidFill>
              <a:srgbClr val="00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09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Report findings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First Nations people in Alberta compared to non-First Nations people: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Rate of opioid toxicity deaths were </a:t>
            </a:r>
            <a:r>
              <a:rPr lang="en-US" sz="2200" dirty="0">
                <a:solidFill>
                  <a:schemeClr val="accent2"/>
                </a:solidFill>
              </a:rPr>
              <a:t>3x</a:t>
            </a:r>
            <a:r>
              <a:rPr lang="en-US" dirty="0">
                <a:solidFill>
                  <a:schemeClr val="tx2"/>
                </a:solidFill>
              </a:rPr>
              <a:t> higher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Rate of emergency department visits related to opioids and substances of misuse were </a:t>
            </a:r>
            <a:r>
              <a:rPr lang="en-US" sz="2200" dirty="0">
                <a:solidFill>
                  <a:schemeClr val="accent2"/>
                </a:solidFill>
              </a:rPr>
              <a:t>6x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higher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Rate of hospitalizations related to opioids and substances of misuse were </a:t>
            </a:r>
            <a:r>
              <a:rPr lang="en-US" sz="2200" dirty="0">
                <a:solidFill>
                  <a:schemeClr val="accent2"/>
                </a:solidFill>
              </a:rPr>
              <a:t>5x</a:t>
            </a:r>
            <a:r>
              <a:rPr lang="en-US" dirty="0">
                <a:solidFill>
                  <a:schemeClr val="tx2"/>
                </a:solidFill>
              </a:rPr>
              <a:t> higher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Rate of EMS responses to opioid related events in Edmonton and Calgary were </a:t>
            </a:r>
            <a:r>
              <a:rPr lang="en-US" sz="2200" dirty="0">
                <a:solidFill>
                  <a:schemeClr val="accent2"/>
                </a:solidFill>
              </a:rPr>
              <a:t>7x</a:t>
            </a:r>
            <a:r>
              <a:rPr lang="en-US" dirty="0">
                <a:solidFill>
                  <a:schemeClr val="tx2"/>
                </a:solidFill>
              </a:rPr>
              <a:t> higher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Rate of opioid dispensing from community pharmacies was </a:t>
            </a:r>
            <a:r>
              <a:rPr lang="en-US" sz="2200" dirty="0">
                <a:solidFill>
                  <a:schemeClr val="accent2"/>
                </a:solidFill>
              </a:rPr>
              <a:t>2x</a:t>
            </a:r>
            <a:r>
              <a:rPr lang="en-US" dirty="0">
                <a:solidFill>
                  <a:schemeClr val="tx2"/>
                </a:solidFill>
              </a:rPr>
              <a:t> higher</a:t>
            </a:r>
          </a:p>
          <a:p>
            <a:endParaRPr lang="en-C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247130"/>
            <a:ext cx="8001000" cy="0"/>
          </a:xfrm>
          <a:prstGeom prst="line">
            <a:avLst/>
          </a:prstGeom>
          <a:ln w="28575">
            <a:solidFill>
              <a:srgbClr val="00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99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3156670"/>
              </p:ext>
            </p:extLst>
          </p:nvPr>
        </p:nvGraphicFramePr>
        <p:xfrm>
          <a:off x="462708" y="1550566"/>
          <a:ext cx="7877061" cy="1280160"/>
        </p:xfrm>
        <a:graphic>
          <a:graphicData uri="http://schemas.openxmlformats.org/drawingml/2006/table">
            <a:tbl>
              <a:tblPr firstRow="1" firstCol="1" bandRow="1"/>
              <a:tblGrid>
                <a:gridCol w="1828994"/>
                <a:gridCol w="1302687"/>
                <a:gridCol w="1302687"/>
                <a:gridCol w="1332695"/>
                <a:gridCol w="1332695"/>
                <a:gridCol w="777303"/>
              </a:tblGrid>
              <a:tr h="171450">
                <a:tc rowSpan="2">
                  <a:txBody>
                    <a:bodyPr/>
                    <a:lstStyle/>
                    <a:p>
                      <a:endParaRPr lang="en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730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First Nations</a:t>
                      </a:r>
                      <a:endParaRPr lang="en-CA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Non-First Nations</a:t>
                      </a:r>
                      <a:endParaRPr lang="en-CA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CA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Count</a:t>
                      </a:r>
                      <a:endParaRPr lang="en-CA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Percent of total deaths</a:t>
                      </a:r>
                      <a:endParaRPr lang="en-CA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Count</a:t>
                      </a:r>
                      <a:endParaRPr lang="en-CA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Percent of total deaths</a:t>
                      </a:r>
                      <a:endParaRPr lang="en-CA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Total</a:t>
                      </a:r>
                      <a:endParaRPr lang="en-CA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2016</a:t>
                      </a:r>
                      <a:endParaRPr lang="en-CA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71</a:t>
                      </a:r>
                      <a:endParaRPr lang="en-CA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13%</a:t>
                      </a:r>
                      <a:endParaRPr lang="en-CA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489</a:t>
                      </a:r>
                      <a:endParaRPr lang="en-CA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87%</a:t>
                      </a:r>
                      <a:endParaRPr lang="en-CA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560</a:t>
                      </a:r>
                      <a:endParaRPr lang="en-CA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2017 (Jan 1-Mar 31)</a:t>
                      </a:r>
                      <a:endParaRPr lang="en-CA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16</a:t>
                      </a:r>
                      <a:endParaRPr lang="en-CA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11%</a:t>
                      </a:r>
                      <a:endParaRPr lang="en-CA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125</a:t>
                      </a:r>
                      <a:endParaRPr lang="en-CA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89%</a:t>
                      </a:r>
                      <a:endParaRPr lang="en-CA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141</a:t>
                      </a:r>
                      <a:endParaRPr lang="en-CA" sz="14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Total</a:t>
                      </a:r>
                      <a:endParaRPr lang="en-CA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87</a:t>
                      </a:r>
                      <a:endParaRPr lang="en-CA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12%</a:t>
                      </a:r>
                      <a:endParaRPr lang="en-CA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614</a:t>
                      </a:r>
                      <a:endParaRPr lang="en-CA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88%</a:t>
                      </a:r>
                      <a:endParaRPr lang="en-CA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701</a:t>
                      </a:r>
                      <a:endParaRPr lang="en-CA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613611463"/>
              </p:ext>
            </p:extLst>
          </p:nvPr>
        </p:nvGraphicFramePr>
        <p:xfrm>
          <a:off x="1479015" y="3101019"/>
          <a:ext cx="6607366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Opioid toxicity deaths</a:t>
            </a:r>
            <a:endParaRPr lang="en-CA" dirty="0">
              <a:solidFill>
                <a:schemeClr val="tx2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1247130"/>
            <a:ext cx="8001000" cy="0"/>
          </a:xfrm>
          <a:prstGeom prst="line">
            <a:avLst/>
          </a:prstGeom>
          <a:ln w="28575">
            <a:solidFill>
              <a:srgbClr val="00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14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847526"/>
              </p:ext>
            </p:extLst>
          </p:nvPr>
        </p:nvGraphicFramePr>
        <p:xfrm>
          <a:off x="381000" y="1371600"/>
          <a:ext cx="7821975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2223393"/>
                <a:gridCol w="833893"/>
                <a:gridCol w="1748953"/>
                <a:gridCol w="795242"/>
                <a:gridCol w="2220494"/>
              </a:tblGrid>
              <a:tr h="161925">
                <a:tc>
                  <a:txBody>
                    <a:bodyPr/>
                    <a:lstStyle/>
                    <a:p>
                      <a:endParaRPr lang="en-CA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730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First Nations</a:t>
                      </a:r>
                      <a:endParaRPr lang="en-CA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Non-First Nations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endParaRPr lang="en-CA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730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Count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Proportion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Count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Proportion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South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CA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10%</a:t>
                      </a:r>
                      <a:endParaRPr lang="en-CA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4%</a:t>
                      </a:r>
                      <a:endParaRPr lang="en-CA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Calgary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47%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245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Central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Edmonton</a:t>
                      </a:r>
                      <a:endParaRPr lang="en-CA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28%</a:t>
                      </a:r>
                      <a:endParaRPr lang="en-CA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220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North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9%</a:t>
                      </a:r>
                      <a:endParaRPr lang="en-CA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9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CA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614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n-CA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Opioid toxicity deaths</a:t>
            </a:r>
            <a:endParaRPr lang="en-CA" dirty="0">
              <a:solidFill>
                <a:schemeClr val="tx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247130"/>
            <a:ext cx="8001000" cy="0"/>
          </a:xfrm>
          <a:prstGeom prst="line">
            <a:avLst/>
          </a:prstGeom>
          <a:ln w="28575">
            <a:solidFill>
              <a:srgbClr val="00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667882"/>
              </p:ext>
            </p:extLst>
          </p:nvPr>
        </p:nvGraphicFramePr>
        <p:xfrm>
          <a:off x="304800" y="3733800"/>
          <a:ext cx="8064346" cy="3017520"/>
        </p:xfrm>
        <a:graphic>
          <a:graphicData uri="http://schemas.openxmlformats.org/drawingml/2006/table">
            <a:tbl>
              <a:tblPr firstRow="1" firstCol="1" bandRow="1"/>
              <a:tblGrid>
                <a:gridCol w="2292286"/>
                <a:gridCol w="859732"/>
                <a:gridCol w="1803146"/>
                <a:gridCol w="819883"/>
                <a:gridCol w="2289299"/>
              </a:tblGrid>
              <a:tr h="161925">
                <a:tc>
                  <a:txBody>
                    <a:bodyPr/>
                    <a:lstStyle/>
                    <a:p>
                      <a:endParaRPr lang="en-CA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730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First Nations</a:t>
                      </a:r>
                      <a:endParaRPr lang="en-CA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Non-First Nations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endParaRPr lang="en-CA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720" marR="7302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Count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Proportion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Count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Proportion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Calgary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29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33%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226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37%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Edmonton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21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24%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187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30%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Red Deer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2%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34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6%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Fort McMurray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0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14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2%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Grande Prairie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2%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14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2%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Lethbridge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6%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12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2%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Medicine Hat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0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0%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8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1%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Other AB locations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28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32%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119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>
                          <a:effectLst/>
                          <a:latin typeface="Arial"/>
                          <a:ea typeface="Times New Roman"/>
                          <a:cs typeface="Arial"/>
                        </a:rPr>
                        <a:t>19%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">
                <a:tc>
                  <a:txBody>
                    <a:bodyPr/>
                    <a:lstStyle/>
                    <a:p>
                      <a:pPr marL="0" marR="0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Total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87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100%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614</a:t>
                      </a:r>
                      <a:endParaRPr lang="en-CA" sz="18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00"/>
                        </a:spcAft>
                        <a:tabLst>
                          <a:tab pos="2882900" algn="l"/>
                        </a:tabLst>
                      </a:pPr>
                      <a:r>
                        <a:rPr lang="en-CA" sz="18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100%</a:t>
                      </a:r>
                      <a:endParaRPr lang="en-CA" sz="1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5720" marR="730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2743200" y="1905000"/>
            <a:ext cx="4957591" cy="304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787267" y="6172200"/>
            <a:ext cx="4957591" cy="32958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14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Opioid toxicity deaths</a:t>
            </a:r>
            <a:endParaRPr lang="en-CA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084" y="1672252"/>
            <a:ext cx="4202286" cy="1857984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59314" y="3530236"/>
            <a:ext cx="3591500" cy="168074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1775" indent="-2317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rgbClr val="6E3319"/>
                </a:solidFill>
                <a:latin typeface="+mn-lt"/>
                <a:ea typeface="ＭＳ Ｐゴシック" pitchFamily="34" charset="-128"/>
                <a:cs typeface="ＭＳ Ｐゴシック" pitchFamily="-109" charset="-128"/>
              </a:defRPr>
            </a:lvl1pPr>
            <a:lvl2pPr marL="566738" indent="-2190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b="1">
                <a:solidFill>
                  <a:srgbClr val="C05017"/>
                </a:solidFill>
                <a:latin typeface="+mn-lt"/>
                <a:ea typeface="ＭＳ Ｐゴシック" pitchFamily="-109" charset="-128"/>
              </a:defRPr>
            </a:lvl2pPr>
            <a:lvl3pPr marL="914400" indent="-2317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3pPr>
            <a:lvl4pPr marL="1262063" indent="-2317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u="sng" kern="0" dirty="0" smtClean="0"/>
              <a:t>First Nations people</a:t>
            </a:r>
            <a:endParaRPr lang="en-CA" u="sng" kern="0" dirty="0" smtClean="0"/>
          </a:p>
          <a:p>
            <a:pPr marL="0" indent="0" algn="ctr">
              <a:buFontTx/>
              <a:buNone/>
            </a:pPr>
            <a:r>
              <a:rPr lang="en-US" sz="2200" kern="0" dirty="0" smtClean="0">
                <a:solidFill>
                  <a:schemeClr val="accent2"/>
                </a:solidFill>
              </a:rPr>
              <a:t>51% </a:t>
            </a:r>
            <a:r>
              <a:rPr lang="en-US" sz="1800" kern="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23% </a:t>
            </a:r>
            <a:r>
              <a:rPr lang="en-US" sz="1800" kern="0" dirty="0">
                <a:solidFill>
                  <a:srgbClr val="333399"/>
                </a:solidFill>
                <a:latin typeface="Arial" charset="0"/>
                <a:ea typeface="+mn-ea"/>
                <a:cs typeface="Arial" charset="0"/>
              </a:rPr>
              <a:t>30-34</a:t>
            </a:r>
            <a:r>
              <a:rPr lang="en-US" sz="1800" kern="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age group</a:t>
            </a:r>
            <a:endParaRPr lang="en-US" sz="1800" kern="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u="sng" kern="0" dirty="0" smtClean="0"/>
              <a:t>Non-First Nations people</a:t>
            </a:r>
          </a:p>
          <a:p>
            <a:pPr marL="0" indent="0" algn="ctr">
              <a:buNone/>
            </a:pPr>
            <a:r>
              <a:rPr lang="en-US" sz="2200" kern="0" dirty="0" smtClean="0">
                <a:solidFill>
                  <a:schemeClr val="accent2"/>
                </a:solidFill>
              </a:rPr>
              <a:t>76% </a:t>
            </a:r>
            <a:r>
              <a:rPr lang="en-US" sz="18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25% </a:t>
            </a:r>
            <a:r>
              <a:rPr lang="en-US" sz="1800" kern="0" dirty="0">
                <a:solidFill>
                  <a:srgbClr val="333399"/>
                </a:solidFill>
                <a:latin typeface="Arial" charset="0"/>
                <a:cs typeface="Arial" charset="0"/>
              </a:rPr>
              <a:t>30-34</a:t>
            </a:r>
            <a:r>
              <a:rPr lang="en-US" sz="18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 age group</a:t>
            </a:r>
            <a:endParaRPr lang="en-US" sz="1800" kern="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n-US" sz="2200" kern="0" dirty="0" smtClean="0">
              <a:solidFill>
                <a:schemeClr val="accent2"/>
              </a:solidFill>
            </a:endParaRPr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CA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94035" y="3568125"/>
            <a:ext cx="3294042" cy="168074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1775" indent="-2317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rgbClr val="6E3319"/>
                </a:solidFill>
                <a:latin typeface="+mn-lt"/>
                <a:ea typeface="ＭＳ Ｐゴシック" pitchFamily="34" charset="-128"/>
                <a:cs typeface="ＭＳ Ｐゴシック" pitchFamily="-109" charset="-128"/>
              </a:defRPr>
            </a:lvl1pPr>
            <a:lvl2pPr marL="566738" indent="-2190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b="1">
                <a:solidFill>
                  <a:srgbClr val="C05017"/>
                </a:solidFill>
                <a:latin typeface="+mn-lt"/>
                <a:ea typeface="ＭＳ Ｐゴシック" pitchFamily="-109" charset="-128"/>
              </a:defRPr>
            </a:lvl2pPr>
            <a:lvl3pPr marL="914400" indent="-2317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3pPr>
            <a:lvl4pPr marL="1262063" indent="-2317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u="sng" kern="0" dirty="0" smtClean="0"/>
              <a:t>First Nations people</a:t>
            </a:r>
            <a:endParaRPr lang="en-CA" u="sng" kern="0" dirty="0" smtClean="0"/>
          </a:p>
          <a:p>
            <a:pPr marL="0" lvl="0" indent="0" algn="ctr">
              <a:spcBef>
                <a:spcPct val="0"/>
              </a:spcBef>
              <a:buNone/>
            </a:pPr>
            <a:r>
              <a:rPr lang="en-US" sz="2200" kern="0" dirty="0" smtClean="0">
                <a:solidFill>
                  <a:schemeClr val="accent2"/>
                </a:solidFill>
              </a:rPr>
              <a:t>49% </a:t>
            </a:r>
            <a:r>
              <a:rPr lang="en-US" sz="1800" kern="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11% </a:t>
            </a:r>
            <a:r>
              <a:rPr lang="en-US" sz="1800" kern="0" dirty="0" smtClean="0">
                <a:solidFill>
                  <a:srgbClr val="333399"/>
                </a:solidFill>
                <a:latin typeface="Arial" charset="0"/>
                <a:ea typeface="+mn-ea"/>
                <a:cs typeface="Arial" charset="0"/>
              </a:rPr>
              <a:t>50-54</a:t>
            </a:r>
            <a:r>
              <a:rPr lang="en-US" sz="1800" kern="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1800" kern="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age </a:t>
            </a:r>
            <a:r>
              <a:rPr lang="en-US" sz="1800" kern="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group</a:t>
            </a:r>
            <a:endParaRPr lang="en-US" sz="1800" kern="0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u="sng" kern="0" dirty="0" smtClean="0"/>
              <a:t>Non-First Nations people</a:t>
            </a:r>
          </a:p>
          <a:p>
            <a:pPr marL="0" lvl="0" indent="0" algn="ctr">
              <a:buNone/>
            </a:pPr>
            <a:r>
              <a:rPr lang="en-US" sz="2200" kern="0" dirty="0" smtClean="0">
                <a:solidFill>
                  <a:schemeClr val="accent2"/>
                </a:solidFill>
              </a:rPr>
              <a:t>24% </a:t>
            </a:r>
            <a:r>
              <a:rPr lang="en-US" sz="18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23% </a:t>
            </a:r>
            <a:r>
              <a:rPr lang="en-US" sz="1800" kern="0" dirty="0">
                <a:solidFill>
                  <a:srgbClr val="333399"/>
                </a:solidFill>
                <a:latin typeface="Arial" charset="0"/>
                <a:cs typeface="Arial" charset="0"/>
              </a:rPr>
              <a:t>50-54</a:t>
            </a:r>
            <a:r>
              <a:rPr lang="en-US" sz="18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 age group</a:t>
            </a:r>
            <a:endParaRPr lang="en-US" sz="1800" kern="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endParaRPr lang="en-US" sz="2200" kern="0" dirty="0" smtClean="0">
              <a:solidFill>
                <a:schemeClr val="accent2"/>
              </a:solidFill>
            </a:endParaRPr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CA" kern="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1247130"/>
            <a:ext cx="8001000" cy="0"/>
          </a:xfrm>
          <a:prstGeom prst="line">
            <a:avLst/>
          </a:prstGeom>
          <a:ln w="28575">
            <a:solidFill>
              <a:srgbClr val="00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09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Drug </a:t>
            </a:r>
            <a:r>
              <a:rPr lang="en-US" dirty="0">
                <a:solidFill>
                  <a:schemeClr val="tx2"/>
                </a:solidFill>
              </a:rPr>
              <a:t>toxicity </a:t>
            </a:r>
            <a:r>
              <a:rPr lang="en-US" dirty="0" smtClean="0">
                <a:solidFill>
                  <a:schemeClr val="tx2"/>
                </a:solidFill>
              </a:rPr>
              <a:t>deaths-</a:t>
            </a:r>
            <a:endParaRPr lang="en-CA" sz="31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7863797"/>
              </p:ext>
            </p:extLst>
          </p:nvPr>
        </p:nvGraphicFramePr>
        <p:xfrm>
          <a:off x="304800" y="18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33400" y="1247130"/>
            <a:ext cx="8001000" cy="0"/>
          </a:xfrm>
          <a:prstGeom prst="line">
            <a:avLst/>
          </a:prstGeom>
          <a:ln w="28575">
            <a:solidFill>
              <a:srgbClr val="00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09600" y="1376127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solidFill>
                  <a:schemeClr val="tx2"/>
                </a:solidFill>
              </a:rPr>
              <a:t>Percentage difference in opioid dispensing (unique individuals with at least one dispensation) by First Nations status, Alberta, between 2013 and 2017.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5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>
                <a:solidFill>
                  <a:schemeClr val="tx2"/>
                </a:solidFill>
              </a:rPr>
              <a:t>Opioid agonist therapy </a:t>
            </a:r>
            <a:r>
              <a:rPr lang="en-CA" dirty="0">
                <a:solidFill>
                  <a:schemeClr val="tx2"/>
                </a:solidFill>
              </a:rPr>
              <a:t>dispensing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983161"/>
              </p:ext>
            </p:extLst>
          </p:nvPr>
        </p:nvGraphicFramePr>
        <p:xfrm>
          <a:off x="304800" y="2133600"/>
          <a:ext cx="8229600" cy="41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33400" y="1247130"/>
            <a:ext cx="8001000" cy="0"/>
          </a:xfrm>
          <a:prstGeom prst="line">
            <a:avLst/>
          </a:prstGeom>
          <a:ln w="28575">
            <a:solidFill>
              <a:srgbClr val="00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219200" y="1371600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solidFill>
                  <a:schemeClr val="tx2"/>
                </a:solidFill>
              </a:rPr>
              <a:t>Percentage difference in opioid agonist therapy (OAT) drug dispensing rate (unique individuals with at least one dispensation) by First Nations status, Alberta, between 2013 and 2017.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>
                <a:solidFill>
                  <a:schemeClr val="tx2"/>
                </a:solidFill>
              </a:rPr>
              <a:t>Emergency Department visits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351882"/>
              </p:ext>
            </p:extLst>
          </p:nvPr>
        </p:nvGraphicFramePr>
        <p:xfrm>
          <a:off x="506776" y="1795749"/>
          <a:ext cx="7877059" cy="3514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438400" y="1371600"/>
            <a:ext cx="609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solidFill>
                  <a:schemeClr val="tx2"/>
                </a:solidFill>
              </a:rPr>
              <a:t>Rate of emergency department (ED) visits related to opioid use and other substances of misuse per 100,000 person years, by First Nations (FN) status and Zone. 2014 to 2016..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247130"/>
            <a:ext cx="8001000" cy="0"/>
          </a:xfrm>
          <a:prstGeom prst="line">
            <a:avLst/>
          </a:prstGeom>
          <a:ln w="28575">
            <a:solidFill>
              <a:srgbClr val="00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94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Alberta’s Opioid Crisis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The opioid crisis has had an impact across the province.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Current surveillance demonstrates the complexity of opioid use/substances of misuse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Various populations are impacted in different ways</a:t>
            </a:r>
          </a:p>
        </p:txBody>
      </p:sp>
    </p:spTree>
    <p:extLst>
      <p:ext uri="{BB962C8B-B14F-4D97-AF65-F5344CB8AC3E}">
        <p14:creationId xmlns:p14="http://schemas.microsoft.com/office/powerpoint/2010/main" val="21336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>
                <a:solidFill>
                  <a:schemeClr val="tx2"/>
                </a:solidFill>
              </a:rPr>
              <a:t>Hospitalizations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929494"/>
              </p:ext>
            </p:extLst>
          </p:nvPr>
        </p:nvGraphicFramePr>
        <p:xfrm>
          <a:off x="457200" y="1828800"/>
          <a:ext cx="7970704" cy="3500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828800" y="1219200"/>
            <a:ext cx="632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>
                <a:solidFill>
                  <a:schemeClr val="tx2"/>
                </a:solidFill>
              </a:rPr>
              <a:t>Rate of hospitalizations related to opioid use and other substances of misuse per 100,000 person years, by First Nations status and Zone. 2014 to 2016.</a:t>
            </a:r>
            <a:endParaRPr lang="en-CA" b="1" dirty="0">
              <a:solidFill>
                <a:schemeClr val="tx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247130"/>
            <a:ext cx="8001000" cy="0"/>
          </a:xfrm>
          <a:prstGeom prst="line">
            <a:avLst/>
          </a:prstGeom>
          <a:ln w="28575">
            <a:solidFill>
              <a:srgbClr val="00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7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Questions</a:t>
            </a:r>
            <a:endParaRPr lang="en-CA" dirty="0">
              <a:solidFill>
                <a:schemeClr val="tx2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247130"/>
            <a:ext cx="8001000" cy="0"/>
          </a:xfrm>
          <a:prstGeom prst="line">
            <a:avLst/>
          </a:prstGeom>
          <a:ln w="28575">
            <a:solidFill>
              <a:srgbClr val="00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67200" y="2690388"/>
            <a:ext cx="114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tx2"/>
                </a:solidFill>
              </a:rPr>
              <a:t>?</a:t>
            </a:r>
            <a:endParaRPr lang="en-CA" sz="9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87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Report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4509" y="1828800"/>
            <a:ext cx="3039291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2"/>
                </a:solidFill>
              </a:rPr>
              <a:t>Through key partnerships, we identified a way forward in compiling a First Nations-specific opioid report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CA" dirty="0" smtClean="0">
                <a:solidFill>
                  <a:schemeClr val="tx2"/>
                </a:solidFill>
              </a:rPr>
              <a:t>This report </a:t>
            </a:r>
            <a:r>
              <a:rPr lang="en-CA" dirty="0">
                <a:solidFill>
                  <a:schemeClr val="tx2"/>
                </a:solidFill>
              </a:rPr>
              <a:t>demonstrates how this Alberta wide issue presents itself in First Nations people.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247130"/>
            <a:ext cx="8001000" cy="0"/>
          </a:xfrm>
          <a:prstGeom prst="line">
            <a:avLst/>
          </a:prstGeom>
          <a:ln w="28575">
            <a:solidFill>
              <a:srgbClr val="00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806348"/>
            <a:ext cx="4267200" cy="551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49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Report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Report includes: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Apparent accidental opioid toxicity deaths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Confirmed accidental and suicide drug &amp; alcohol toxicity deaths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Related healthcare utilizations (emergency department visits, hospitalizations, EMS responses)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Drug dispensations (opioid and opioid agonist therapy)</a:t>
            </a:r>
          </a:p>
          <a:p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247130"/>
            <a:ext cx="8001000" cy="0"/>
          </a:xfrm>
          <a:prstGeom prst="line">
            <a:avLst/>
          </a:prstGeom>
          <a:ln w="28575">
            <a:solidFill>
              <a:srgbClr val="00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2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Report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772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Requirements for compilation: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Respectful processes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2"/>
                </a:solidFill>
              </a:rPr>
              <a:t>Data details: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Death classifications (Medical Examiner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Identification of First Nations people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247130"/>
            <a:ext cx="8001000" cy="0"/>
          </a:xfrm>
          <a:prstGeom prst="line">
            <a:avLst/>
          </a:prstGeom>
          <a:ln w="28575">
            <a:solidFill>
              <a:srgbClr val="00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42900"/>
            <a:ext cx="5257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Drug toxicity death data-vital stats</a:t>
            </a: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Limitations of Vital Statistics data currently available to Alberta Health: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Death </a:t>
            </a:r>
            <a:r>
              <a:rPr lang="en-US" dirty="0">
                <a:solidFill>
                  <a:schemeClr val="tx2"/>
                </a:solidFill>
              </a:rPr>
              <a:t>Certificates </a:t>
            </a:r>
            <a:r>
              <a:rPr lang="en-US" dirty="0" smtClean="0">
                <a:solidFill>
                  <a:schemeClr val="tx2"/>
                </a:solidFill>
              </a:rPr>
              <a:t>are coded (ICD-10) </a:t>
            </a:r>
            <a:r>
              <a:rPr lang="en-US" dirty="0">
                <a:solidFill>
                  <a:schemeClr val="tx2"/>
                </a:solidFill>
              </a:rPr>
              <a:t>by Health Canada-records are delayed by about two years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Cause of death ICD-10 codes lacks specificity, limited to three digit ICD-10 (i.e. “drug poisoning”)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676400"/>
            <a:ext cx="8001000" cy="0"/>
          </a:xfrm>
          <a:prstGeom prst="line">
            <a:avLst/>
          </a:prstGeom>
          <a:ln w="28575">
            <a:solidFill>
              <a:srgbClr val="00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7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Medical Examiner data</a:t>
            </a:r>
            <a:br>
              <a:rPr lang="en-US" dirty="0">
                <a:solidFill>
                  <a:schemeClr val="tx2"/>
                </a:solidFill>
              </a:rPr>
            </a:b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More recent cases can be identified, including open/pending cases using toxicology  results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More specific information available for reporting: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Cause of death (i.e. substances causing death)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Circumstances of deaths (i.e.  individual using alone)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Place of death/overdose (i.e.  home/hotel etc.)</a:t>
            </a:r>
          </a:p>
          <a:p>
            <a:pPr lvl="2"/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247130"/>
            <a:ext cx="8001000" cy="0"/>
          </a:xfrm>
          <a:prstGeom prst="line">
            <a:avLst/>
          </a:prstGeom>
          <a:ln w="28575">
            <a:solidFill>
              <a:srgbClr val="00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4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Medical Examiner data-First Nations identification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Medical Examiner does not identify ethnicity or Indigenous status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Place of death/home address information does not reliably capture on or off reserve</a:t>
            </a:r>
            <a:endParaRPr lang="en-CA" dirty="0">
              <a:solidFill>
                <a:schemeClr val="tx2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371600"/>
            <a:ext cx="8001000" cy="0"/>
          </a:xfrm>
          <a:prstGeom prst="line">
            <a:avLst/>
          </a:prstGeom>
          <a:ln w="28575">
            <a:solidFill>
              <a:srgbClr val="00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1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2"/>
                </a:solidFill>
              </a:rPr>
              <a:t>Alberta Health-First Nations identification</a:t>
            </a:r>
            <a:endParaRPr lang="en-CA" sz="36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630269"/>
            <a:ext cx="1600200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Medical Examiner data</a:t>
            </a:r>
            <a:endParaRPr lang="en-CA" dirty="0">
              <a:solidFill>
                <a:schemeClr val="tx2"/>
              </a:solidFill>
            </a:endParaRPr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 flipV="1">
            <a:off x="2362200" y="2953434"/>
            <a:ext cx="1295400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57600" y="2490658"/>
            <a:ext cx="1600200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005072"/>
                </a:solidFill>
              </a:rPr>
              <a:t>Alberta Health Care Insurance Plan Registry</a:t>
            </a:r>
            <a:endParaRPr lang="en-CA" b="0" dirty="0">
              <a:solidFill>
                <a:srgbClr val="00507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2491770"/>
            <a:ext cx="1600200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smtClean="0">
                <a:solidFill>
                  <a:srgbClr val="005072"/>
                </a:solidFill>
              </a:rPr>
              <a:t>First Nations identifying information</a:t>
            </a:r>
            <a:endParaRPr lang="en-US" altLang="en-US" dirty="0">
              <a:solidFill>
                <a:srgbClr val="005072"/>
              </a:solidFill>
            </a:endParaRPr>
          </a:p>
        </p:txBody>
      </p:sp>
      <p:cxnSp>
        <p:nvCxnSpPr>
          <p:cNvPr id="10" name="Straight Arrow Connector 9"/>
          <p:cNvCxnSpPr>
            <a:stCxn id="8" idx="1"/>
            <a:endCxn id="7" idx="3"/>
          </p:cNvCxnSpPr>
          <p:nvPr/>
        </p:nvCxnSpPr>
        <p:spPr>
          <a:xfrm flipH="1" flipV="1">
            <a:off x="5257800" y="2952323"/>
            <a:ext cx="838200" cy="11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57600" y="4343400"/>
            <a:ext cx="1600200" cy="923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smtClean="0">
                <a:solidFill>
                  <a:srgbClr val="005072"/>
                </a:solidFill>
              </a:rPr>
              <a:t>First Nations individuals identified</a:t>
            </a:r>
            <a:endParaRPr lang="en-US" altLang="en-US" dirty="0">
              <a:solidFill>
                <a:srgbClr val="005072"/>
              </a:solidFill>
            </a:endParaRPr>
          </a:p>
        </p:txBody>
      </p:sp>
      <p:cxnSp>
        <p:nvCxnSpPr>
          <p:cNvPr id="14" name="Straight Arrow Connector 13"/>
          <p:cNvCxnSpPr>
            <a:stCxn id="7" idx="2"/>
            <a:endCxn id="12" idx="0"/>
          </p:cNvCxnSpPr>
          <p:nvPr/>
        </p:nvCxnSpPr>
        <p:spPr>
          <a:xfrm>
            <a:off x="4457700" y="3413988"/>
            <a:ext cx="0" cy="9294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1247130"/>
            <a:ext cx="8001000" cy="0"/>
          </a:xfrm>
          <a:prstGeom prst="line">
            <a:avLst/>
          </a:prstGeom>
          <a:ln w="28575">
            <a:solidFill>
              <a:srgbClr val="0050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48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898</Words>
  <Application>Microsoft Office PowerPoint</Application>
  <PresentationFormat>On-screen Show (4:3)</PresentationFormat>
  <Paragraphs>242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Calibri</vt:lpstr>
      <vt:lpstr>Courier New</vt:lpstr>
      <vt:lpstr>Times New Roman</vt:lpstr>
      <vt:lpstr>Office Theme</vt:lpstr>
      <vt:lpstr>Visio</vt:lpstr>
      <vt:lpstr>Opioids and Substances of Misuse among First Nations people in Alberta</vt:lpstr>
      <vt:lpstr>Alberta’s Opioid Crisis</vt:lpstr>
      <vt:lpstr>Report</vt:lpstr>
      <vt:lpstr>Report</vt:lpstr>
      <vt:lpstr>Report</vt:lpstr>
      <vt:lpstr>Drug toxicity death data-vital stats</vt:lpstr>
      <vt:lpstr>Medical Examiner data </vt:lpstr>
      <vt:lpstr>Medical Examiner data-First Nations identification </vt:lpstr>
      <vt:lpstr>Alberta Health-First Nations identification</vt:lpstr>
      <vt:lpstr>Data availability:                </vt:lpstr>
      <vt:lpstr>Data availability:                </vt:lpstr>
      <vt:lpstr>Data availability:                </vt:lpstr>
      <vt:lpstr>Report findings</vt:lpstr>
      <vt:lpstr>Opioid toxicity deaths</vt:lpstr>
      <vt:lpstr>Opioid toxicity deaths</vt:lpstr>
      <vt:lpstr>Opioid toxicity deaths</vt:lpstr>
      <vt:lpstr>Drug toxicity deaths-</vt:lpstr>
      <vt:lpstr>Opioid agonist therapy dispensing</vt:lpstr>
      <vt:lpstr>Emergency Department visits</vt:lpstr>
      <vt:lpstr>Hospitalizations</vt:lpstr>
      <vt:lpstr>Questions</vt:lpstr>
    </vt:vector>
  </TitlesOfParts>
  <Company>GOA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bruce.m.mcdonald</dc:creator>
  <cp:lastModifiedBy>Justin Hoeber</cp:lastModifiedBy>
  <cp:revision>30</cp:revision>
  <dcterms:created xsi:type="dcterms:W3CDTF">2017-11-20T22:37:30Z</dcterms:created>
  <dcterms:modified xsi:type="dcterms:W3CDTF">2017-11-21T20:59:36Z</dcterms:modified>
</cp:coreProperties>
</file>